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5"/>
  </p:notesMasterIdLst>
  <p:sldIdLst>
    <p:sldId id="386" r:id="rId2"/>
    <p:sldId id="387" r:id="rId3"/>
    <p:sldId id="388" r:id="rId4"/>
    <p:sldId id="390" r:id="rId5"/>
    <p:sldId id="389" r:id="rId6"/>
    <p:sldId id="395" r:id="rId7"/>
    <p:sldId id="396" r:id="rId8"/>
    <p:sldId id="392" r:id="rId9"/>
    <p:sldId id="391" r:id="rId10"/>
    <p:sldId id="384" r:id="rId11"/>
    <p:sldId id="393" r:id="rId12"/>
    <p:sldId id="373" r:id="rId13"/>
    <p:sldId id="385" r:id="rId14"/>
    <p:sldId id="374" r:id="rId15"/>
    <p:sldId id="380" r:id="rId16"/>
    <p:sldId id="376" r:id="rId17"/>
    <p:sldId id="256" r:id="rId18"/>
    <p:sldId id="354" r:id="rId19"/>
    <p:sldId id="352" r:id="rId20"/>
    <p:sldId id="394" r:id="rId21"/>
    <p:sldId id="347" r:id="rId22"/>
    <p:sldId id="353" r:id="rId23"/>
    <p:sldId id="346" r:id="rId24"/>
  </p:sldIdLst>
  <p:sldSz cx="13004800" cy="9753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ietro Liuzzo" initials="PL [7]" lastIdx="0" clrIdx="6">
    <p:extLst/>
  </p:cmAuthor>
  <p:cmAuthor id="1" name="Pietro Liuzzo" initials="PL" lastIdx="0" clrIdx="0">
    <p:extLst/>
  </p:cmAuthor>
  <p:cmAuthor id="2" name="Pietro Liuzzo" initials="PL [2]" lastIdx="0" clrIdx="1">
    <p:extLst/>
  </p:cmAuthor>
  <p:cmAuthor id="3" name="Pietro Liuzzo" initials="PL [3]" lastIdx="0" clrIdx="2">
    <p:extLst/>
  </p:cmAuthor>
  <p:cmAuthor id="4" name="Pietro Liuzzo" initials="PL [4]" lastIdx="0" clrIdx="3">
    <p:extLst/>
  </p:cmAuthor>
  <p:cmAuthor id="5" name="Pietro Liuzzo" initials="PL [5]" lastIdx="0" clrIdx="4">
    <p:extLst/>
  </p:cmAuthor>
  <p:cmAuthor id="6" name="Pietro Liuzzo" initials="PL [6]" lastIdx="0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3"/>
    <p:restoredTop sz="93632"/>
  </p:normalViewPr>
  <p:slideViewPr>
    <p:cSldViewPr snapToGrid="0" snapToObjects="1">
      <p:cViewPr>
        <p:scale>
          <a:sx n="78" d="100"/>
          <a:sy n="78" d="100"/>
        </p:scale>
        <p:origin x="-162" y="1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999"/>
              </a:lnSpc>
              <a:spcBef>
                <a:spcPts val="0"/>
              </a:spcBef>
              <a:buChar char="●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228600" algn="l" rtl="0">
              <a:lnSpc>
                <a:spcPct val="117999"/>
              </a:lnSpc>
              <a:spcBef>
                <a:spcPts val="0"/>
              </a:spcBef>
              <a:buChar char="○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457200" algn="l" rtl="0">
              <a:lnSpc>
                <a:spcPct val="117999"/>
              </a:lnSpc>
              <a:spcBef>
                <a:spcPts val="0"/>
              </a:spcBef>
              <a:buChar char="■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685800" algn="l" rtl="0">
              <a:lnSpc>
                <a:spcPct val="117999"/>
              </a:lnSpc>
              <a:spcBef>
                <a:spcPts val="0"/>
              </a:spcBef>
              <a:buChar char="●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914400" algn="l" rtl="0">
              <a:lnSpc>
                <a:spcPct val="117999"/>
              </a:lnSpc>
              <a:spcBef>
                <a:spcPts val="0"/>
              </a:spcBef>
              <a:buChar char="○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1143000" algn="l" rtl="0">
              <a:lnSpc>
                <a:spcPct val="117999"/>
              </a:lnSpc>
              <a:spcBef>
                <a:spcPts val="0"/>
              </a:spcBef>
              <a:buChar char="■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1371600" algn="l" rtl="0">
              <a:lnSpc>
                <a:spcPct val="117999"/>
              </a:lnSpc>
              <a:spcBef>
                <a:spcPts val="0"/>
              </a:spcBef>
              <a:buChar char="●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1600200" algn="l" rtl="0">
              <a:lnSpc>
                <a:spcPct val="117999"/>
              </a:lnSpc>
              <a:spcBef>
                <a:spcPts val="0"/>
              </a:spcBef>
              <a:buChar char="○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1828800" algn="l" rtl="0">
              <a:lnSpc>
                <a:spcPct val="117999"/>
              </a:lnSpc>
              <a:spcBef>
                <a:spcPts val="0"/>
              </a:spcBef>
              <a:buChar char="■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31204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43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olo e sottotitol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hape 11"/>
          <p:cNvCxnSpPr/>
          <p:nvPr/>
        </p:nvCxnSpPr>
        <p:spPr>
          <a:xfrm>
            <a:off x="571500" y="4749800"/>
            <a:ext cx="11868093" cy="129"/>
          </a:xfrm>
          <a:prstGeom prst="straightConnector1">
            <a:avLst/>
          </a:prstGeom>
          <a:noFill/>
          <a:ln w="12700" cap="flat" cmpd="sng">
            <a:solidFill>
              <a:srgbClr val="9A9A9A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571500" y="1320800"/>
            <a:ext cx="11861799" cy="317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571500" y="5016500"/>
            <a:ext cx="11861799" cy="10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2268199" y="9194800"/>
            <a:ext cx="312015" cy="29982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11861799" cy="13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571500" y="2222500"/>
            <a:ext cx="11861799" cy="666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2268199" y="9194800"/>
            <a:ext cx="312015" cy="29982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Leersei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3174400" y="2568"/>
            <a:ext cx="9830401" cy="994652"/>
          </a:xfrm>
          <a:prstGeom prst="rect">
            <a:avLst/>
          </a:prstGeom>
          <a:solidFill>
            <a:srgbClr val="E0E000"/>
          </a:solidFill>
          <a:ln w="38100" cap="flat" cmpd="sng">
            <a:solidFill>
              <a:srgbClr val="E0E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5000" tIns="65000" rIns="65000" bIns="6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Shape 35" descr="image1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71039" y="-471039"/>
            <a:ext cx="3573758" cy="19347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Shape 36"/>
          <p:cNvCxnSpPr/>
          <p:nvPr/>
        </p:nvCxnSpPr>
        <p:spPr>
          <a:xfrm>
            <a:off x="0" y="1024354"/>
            <a:ext cx="13004802" cy="3970"/>
          </a:xfrm>
          <a:prstGeom prst="straightConnector1">
            <a:avLst/>
          </a:prstGeom>
          <a:noFill/>
          <a:ln w="50800" cap="flat" cmpd="sng">
            <a:solidFill>
              <a:srgbClr val="E0E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7" name="Shape 37" descr="logo"/>
          <p:cNvPicPr preferRelativeResize="0"/>
          <p:nvPr/>
        </p:nvPicPr>
        <p:blipFill rotWithShape="1">
          <a:blip r:embed="rId3">
            <a:alphaModFix/>
          </a:blip>
          <a:srcRect l="41733" b="37357"/>
          <a:stretch/>
        </p:blipFill>
        <p:spPr>
          <a:xfrm>
            <a:off x="11340185" y="190614"/>
            <a:ext cx="1463796" cy="64169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285653" y="8779792"/>
            <a:ext cx="3034454" cy="520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- In alt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11861799" cy="13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2268199" y="9194800"/>
            <a:ext cx="312015" cy="29982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oto - 3 per pagin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 flipH="1">
            <a:off x="9055097" y="508000"/>
            <a:ext cx="127" cy="7975630"/>
          </a:xfrm>
          <a:prstGeom prst="straightConnector1">
            <a:avLst/>
          </a:prstGeom>
          <a:noFill/>
          <a:ln w="12700" cap="flat" cmpd="sng">
            <a:solidFill>
              <a:srgbClr val="9A9A9A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56" name="Shape 56"/>
          <p:cNvCxnSpPr/>
          <p:nvPr/>
        </p:nvCxnSpPr>
        <p:spPr>
          <a:xfrm>
            <a:off x="9055096" y="4464050"/>
            <a:ext cx="3448502" cy="58"/>
          </a:xfrm>
          <a:prstGeom prst="straightConnector1">
            <a:avLst/>
          </a:prstGeom>
          <a:noFill/>
          <a:ln w="12700" cap="flat" cmpd="sng">
            <a:solidFill>
              <a:srgbClr val="9A9A9A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57" name="Shape 57"/>
          <p:cNvSpPr>
            <a:spLocks noGrp="1"/>
          </p:cNvSpPr>
          <p:nvPr>
            <p:ph type="pic" idx="2"/>
          </p:nvPr>
        </p:nvSpPr>
        <p:spPr>
          <a:xfrm>
            <a:off x="9220200" y="4622800"/>
            <a:ext cx="3276600" cy="386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3"/>
          </p:nvPr>
        </p:nvSpPr>
        <p:spPr>
          <a:xfrm>
            <a:off x="9220200" y="508000"/>
            <a:ext cx="3276600" cy="379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pic" idx="4"/>
          </p:nvPr>
        </p:nvSpPr>
        <p:spPr>
          <a:xfrm>
            <a:off x="520700" y="508000"/>
            <a:ext cx="8369299" cy="797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20700" y="8661400"/>
            <a:ext cx="8369299" cy="93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2268199" y="9194800"/>
            <a:ext cx="312015" cy="29982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itazion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270000" y="6362700"/>
            <a:ext cx="10464800" cy="498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47474"/>
              </a:buClr>
              <a:buFont typeface="Helvetica Neue"/>
              <a:buNone/>
              <a:defRPr sz="40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2268199" y="9194800"/>
            <a:ext cx="312015" cy="29982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o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12268199" y="9194800"/>
            <a:ext cx="312015" cy="29982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973" y="102485"/>
            <a:ext cx="11568855" cy="1411109"/>
          </a:xfrm>
          <a:prstGeom prst="rect">
            <a:avLst/>
          </a:prstGeom>
        </p:spPr>
        <p:txBody>
          <a:bodyPr/>
          <a:lstStyle>
            <a:lvl1pPr>
              <a:defRPr sz="455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971" y="2004424"/>
            <a:ext cx="11568855" cy="6188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0" y="9077505"/>
            <a:ext cx="3471619" cy="519289"/>
          </a:xfrm>
        </p:spPr>
        <p:txBody>
          <a:bodyPr/>
          <a:lstStyle>
            <a:lvl1pPr>
              <a:defRPr>
                <a:latin typeface="TheSans UHH" panose="020B0502050302020203" pitchFamily="34" charset="0"/>
              </a:defRPr>
            </a:lvl1pPr>
          </a:lstStyle>
          <a:p>
            <a:r>
              <a:rPr lang="de-DE"/>
              <a:t>www.epigraphik.uni-hamburg.de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4504" y="8929843"/>
            <a:ext cx="5279067" cy="739888"/>
          </a:xfrm>
        </p:spPr>
        <p:txBody>
          <a:bodyPr/>
          <a:lstStyle>
            <a:lvl1pPr>
              <a:defRPr/>
            </a:lvl1pPr>
          </a:lstStyle>
          <a:p>
            <a:r>
              <a:rPr lang="en-US" b="1" dirty="0"/>
              <a:t>EDAK</a:t>
            </a:r>
          </a:p>
          <a:p>
            <a:r>
              <a:rPr lang="de-DE" dirty="0" err="1"/>
              <a:t>Epigraphische</a:t>
            </a:r>
            <a:r>
              <a:rPr lang="de-DE" dirty="0"/>
              <a:t> Datenbank zum antiken Kleinasien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02628" y="9040144"/>
            <a:ext cx="2926080" cy="519289"/>
          </a:xfrm>
        </p:spPr>
        <p:txBody>
          <a:bodyPr/>
          <a:lstStyle/>
          <a:p>
            <a:fld id="{A1F9DF2F-6B50-49C8-BA83-EB438B4ADF95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81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973" y="102485"/>
            <a:ext cx="11568855" cy="14111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0" y="9077505"/>
            <a:ext cx="3471619" cy="519289"/>
          </a:xfrm>
        </p:spPr>
        <p:txBody>
          <a:bodyPr/>
          <a:lstStyle>
            <a:lvl1pPr>
              <a:defRPr>
                <a:latin typeface="TheSans UHH" panose="020B0502050302020203" pitchFamily="34" charset="0"/>
              </a:defRPr>
            </a:lvl1pPr>
          </a:lstStyle>
          <a:p>
            <a:r>
              <a:rPr lang="de-DE"/>
              <a:t>www.epigraphik.uni-hamburg.de</a:t>
            </a:r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87938" y="8929843"/>
            <a:ext cx="4993900" cy="739888"/>
          </a:xfrm>
        </p:spPr>
        <p:txBody>
          <a:bodyPr/>
          <a:lstStyle>
            <a:lvl1pPr>
              <a:defRPr/>
            </a:lvl1pPr>
          </a:lstStyle>
          <a:p>
            <a:r>
              <a:rPr lang="en-US" b="1" dirty="0"/>
              <a:t>EDAK</a:t>
            </a:r>
          </a:p>
          <a:p>
            <a:r>
              <a:rPr lang="de-DE" dirty="0" err="1"/>
              <a:t>Epigraphische</a:t>
            </a:r>
            <a:r>
              <a:rPr lang="de-DE" dirty="0"/>
              <a:t> Datenbank zum antiken Kleinasien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02628" y="9040144"/>
            <a:ext cx="2926080" cy="519289"/>
          </a:xfrm>
        </p:spPr>
        <p:txBody>
          <a:bodyPr/>
          <a:lstStyle/>
          <a:p>
            <a:fld id="{A1F9DF2F-6B50-49C8-BA83-EB438B4ADF95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745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6"/>
          <p:cNvCxnSpPr/>
          <p:nvPr/>
        </p:nvCxnSpPr>
        <p:spPr>
          <a:xfrm>
            <a:off x="571500" y="1968500"/>
            <a:ext cx="11868106" cy="129"/>
          </a:xfrm>
          <a:prstGeom prst="straightConnector1">
            <a:avLst/>
          </a:prstGeom>
          <a:noFill/>
          <a:ln w="12700" cap="flat" cmpd="sng">
            <a:solidFill>
              <a:srgbClr val="9A9A9A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11861799" cy="13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571500" y="2222500"/>
            <a:ext cx="11861799" cy="666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12268199" y="9194800"/>
            <a:ext cx="312015" cy="29982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6" r:id="rId4"/>
    <p:sldLayoutId id="2147483658" r:id="rId5"/>
    <p:sldLayoutId id="2147483659" r:id="rId6"/>
    <p:sldLayoutId id="2147483660" r:id="rId7"/>
    <p:sldLayoutId id="2147483662" r:id="rId8"/>
    <p:sldLayoutId id="214748366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gle-network.eu/basic-search/" TargetMode="External"/><Relationship Id="rId2" Type="http://schemas.openxmlformats.org/officeDocument/2006/relationships/hyperlink" Target="mailto:pietro.liuzzo@uni-hamburg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571501" y="2638227"/>
            <a:ext cx="5401644" cy="421086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lvl="0">
              <a:buSzPct val="25000"/>
            </a:pPr>
            <a:r>
              <a:rPr lang="it-IT" dirty="0"/>
              <a:t>EDAK and Comparative </a:t>
            </a:r>
            <a:br>
              <a:rPr lang="it-IT" dirty="0"/>
            </a:br>
            <a:r>
              <a:rPr lang="it-IT" dirty="0"/>
              <a:t>Digital </a:t>
            </a:r>
            <a:r>
              <a:rPr lang="it-IT" dirty="0" err="1"/>
              <a:t>Epigraphy</a:t>
            </a:r>
            <a:endParaRPr lang="en-GB"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571501" y="7967892"/>
            <a:ext cx="2836718" cy="53879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ct val="25000"/>
              <a:buFont typeface="Helvetica Neue"/>
              <a:buNone/>
            </a:pPr>
            <a:r>
              <a:rPr lang="en-US" sz="2600" dirty="0">
                <a:latin typeface="Helvetica Neue"/>
                <a:ea typeface="Helvetica Neue"/>
                <a:cs typeface="Helvetica Neue"/>
                <a:sym typeface="Helvetica Neue"/>
              </a:rPr>
              <a:t>Zadar 15</a:t>
            </a:r>
            <a:r>
              <a:rPr lang="en-US" sz="2600" b="0" i="0" u="none" strike="noStrike" cap="none" dirty="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.12.2018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619B9F8-874C-F64A-B7FC-1D8B94D8F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446" y="-21846"/>
            <a:ext cx="7824354" cy="70711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48B9308-C0F4-C643-9F57-BB5D955BE49A}"/>
              </a:ext>
            </a:extLst>
          </p:cNvPr>
          <p:cNvSpPr txBox="1"/>
          <p:nvPr/>
        </p:nvSpPr>
        <p:spPr>
          <a:xfrm>
            <a:off x="5180446" y="7059951"/>
            <a:ext cx="78243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/>
              <a:t>The </a:t>
            </a:r>
            <a:r>
              <a:rPr lang="it-IT" sz="2800" dirty="0" err="1"/>
              <a:t>itinerary</a:t>
            </a:r>
            <a:r>
              <a:rPr lang="it-IT" sz="2800" dirty="0"/>
              <a:t> to </a:t>
            </a:r>
            <a:r>
              <a:rPr lang="it-IT" sz="2800" dirty="0" err="1"/>
              <a:t>Aksum</a:t>
            </a:r>
            <a:r>
              <a:rPr lang="it-IT" sz="2800" dirty="0"/>
              <a:t> </a:t>
            </a:r>
            <a:r>
              <a:rPr lang="it-IT" sz="2800" dirty="0" err="1"/>
              <a:t>showing</a:t>
            </a:r>
            <a:r>
              <a:rPr lang="it-IT" sz="2800" dirty="0"/>
              <a:t> the </a:t>
            </a:r>
            <a:r>
              <a:rPr lang="it-IT" sz="2800" dirty="0" err="1"/>
              <a:t>ptolemaic</a:t>
            </a:r>
            <a:r>
              <a:rPr lang="it-IT" sz="2800" dirty="0"/>
              <a:t> </a:t>
            </a:r>
            <a:r>
              <a:rPr lang="it-IT" sz="2800" dirty="0" err="1"/>
              <a:t>inscriptions</a:t>
            </a:r>
            <a:r>
              <a:rPr lang="it-IT" sz="2800" dirty="0"/>
              <a:t> </a:t>
            </a:r>
            <a:r>
              <a:rPr lang="it-IT" sz="2800" dirty="0" err="1"/>
              <a:t>at</a:t>
            </a:r>
            <a:r>
              <a:rPr lang="it-IT" sz="2800" dirty="0"/>
              <a:t> </a:t>
            </a:r>
            <a:r>
              <a:rPr lang="it-IT" sz="2800" dirty="0" err="1"/>
              <a:t>Adulis</a:t>
            </a:r>
            <a:r>
              <a:rPr lang="it-IT" sz="2800" dirty="0"/>
              <a:t> </a:t>
            </a:r>
            <a:r>
              <a:rPr lang="it-IT" sz="2800" dirty="0" err="1"/>
              <a:t>depicted</a:t>
            </a:r>
            <a:r>
              <a:rPr lang="it-IT" sz="2800" dirty="0"/>
              <a:t> in Vat.Gr.699 f.15v (</a:t>
            </a:r>
            <a:r>
              <a:rPr lang="it-IT" sz="2800" dirty="0" err="1"/>
              <a:t>Topographia</a:t>
            </a:r>
            <a:r>
              <a:rPr lang="it-IT" sz="2800" dirty="0"/>
              <a:t> Christiana by </a:t>
            </a:r>
            <a:r>
              <a:rPr lang="it-IT" sz="2800" dirty="0" err="1"/>
              <a:t>Cosmas</a:t>
            </a:r>
            <a:r>
              <a:rPr lang="it-IT" sz="2800" dirty="0"/>
              <a:t>) </a:t>
            </a:r>
            <a:r>
              <a:rPr lang="it-IT" sz="2800" dirty="0" err="1"/>
              <a:t>annotated</a:t>
            </a:r>
            <a:r>
              <a:rPr lang="it-IT" sz="2800" dirty="0"/>
              <a:t> in </a:t>
            </a:r>
            <a:r>
              <a:rPr lang="it-IT" sz="2800" dirty="0" err="1"/>
              <a:t>Recogito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9961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www.epigraphik.uni-hamburg.de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EDAK</a:t>
            </a:r>
          </a:p>
          <a:p>
            <a:r>
              <a:rPr lang="de-DE"/>
              <a:t>Epigraphische Datenbank zum antiken Kleinasien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DF2F-6B50-49C8-BA83-EB438B4ADF95}" type="slidenum">
              <a:rPr lang="de-DE" smtClean="0"/>
              <a:t>10</a:t>
            </a:fld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395" y="0"/>
            <a:ext cx="13034196" cy="8131425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91420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>
            <a:extLst>
              <a:ext uri="{FF2B5EF4-FFF2-40B4-BE49-F238E27FC236}">
                <a16:creationId xmlns:a16="http://schemas.microsoft.com/office/drawing/2014/main" xmlns="" id="{99998964-A21F-D747-B47C-8F2B99802BA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3586" r="35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0813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973" y="2296294"/>
            <a:ext cx="4873126" cy="680007"/>
          </a:xfrm>
        </p:spPr>
        <p:txBody>
          <a:bodyPr/>
          <a:lstStyle/>
          <a:p>
            <a:r>
              <a:rPr lang="de-DE" sz="3982" b="1" cap="small" dirty="0" err="1"/>
              <a:t>History</a:t>
            </a:r>
            <a:endParaRPr lang="de-DE" sz="3982" b="1" cap="small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7971" y="3216222"/>
            <a:ext cx="6027607" cy="5326042"/>
          </a:xfrm>
        </p:spPr>
        <p:txBody>
          <a:bodyPr/>
          <a:lstStyle/>
          <a:p>
            <a:pPr marL="487672" indent="-487672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844" dirty="0"/>
              <a:t>Start 1993</a:t>
            </a:r>
          </a:p>
          <a:p>
            <a:pPr marL="487672" indent="-487672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844" dirty="0" err="1"/>
              <a:t>About</a:t>
            </a:r>
            <a:r>
              <a:rPr lang="de-DE" sz="2844" dirty="0"/>
              <a:t> 6000 </a:t>
            </a:r>
            <a:r>
              <a:rPr lang="de-DE" sz="2844" dirty="0" err="1"/>
              <a:t>inscriptions</a:t>
            </a:r>
            <a:r>
              <a:rPr lang="de-DE" sz="2844" dirty="0"/>
              <a:t> </a:t>
            </a:r>
            <a:r>
              <a:rPr lang="de-DE" sz="2844" dirty="0" err="1"/>
              <a:t>from</a:t>
            </a:r>
            <a:r>
              <a:rPr lang="de-DE" sz="2844" dirty="0"/>
              <a:t> Lydia, Ephesos </a:t>
            </a:r>
            <a:r>
              <a:rPr lang="de-DE" sz="2844" dirty="0" err="1"/>
              <a:t>and</a:t>
            </a:r>
            <a:r>
              <a:rPr lang="de-DE" sz="2844" dirty="0"/>
              <a:t> </a:t>
            </a:r>
            <a:r>
              <a:rPr lang="de-DE" sz="2844" dirty="0" err="1"/>
              <a:t>Galatia</a:t>
            </a:r>
            <a:r>
              <a:rPr lang="de-DE" sz="2844" dirty="0"/>
              <a:t> </a:t>
            </a:r>
            <a:r>
              <a:rPr lang="de-DE" sz="2844" dirty="0" err="1"/>
              <a:t>with</a:t>
            </a:r>
            <a:r>
              <a:rPr lang="de-DE" sz="2844" dirty="0"/>
              <a:t> </a:t>
            </a:r>
            <a:r>
              <a:rPr lang="de-DE" sz="2844" dirty="0" err="1"/>
              <a:t>commentary</a:t>
            </a:r>
            <a:r>
              <a:rPr lang="de-DE" sz="2844" dirty="0"/>
              <a:t> </a:t>
            </a:r>
            <a:r>
              <a:rPr lang="de-DE" sz="2844" dirty="0" err="1"/>
              <a:t>and</a:t>
            </a:r>
            <a:r>
              <a:rPr lang="de-DE" sz="2844" dirty="0"/>
              <a:t> find </a:t>
            </a:r>
            <a:r>
              <a:rPr lang="de-DE" sz="2844" dirty="0" err="1"/>
              <a:t>spot</a:t>
            </a:r>
            <a:r>
              <a:rPr lang="de-DE" sz="2844" dirty="0"/>
              <a:t> (</a:t>
            </a:r>
            <a:r>
              <a:rPr lang="de-DE" sz="2844" dirty="0" err="1"/>
              <a:t>google</a:t>
            </a:r>
            <a:r>
              <a:rPr lang="de-DE" sz="2844" dirty="0"/>
              <a:t> </a:t>
            </a:r>
            <a:r>
              <a:rPr lang="de-DE" sz="2844" dirty="0" err="1"/>
              <a:t>maps</a:t>
            </a:r>
            <a:r>
              <a:rPr lang="de-DE" sz="2844" dirty="0"/>
              <a:t>)</a:t>
            </a:r>
          </a:p>
          <a:p>
            <a:pPr marL="487672" lvl="1" indent="-487672">
              <a:lnSpc>
                <a:spcPct val="125000"/>
              </a:lnSpc>
              <a:spcBef>
                <a:spcPts val="0"/>
              </a:spcBef>
            </a:pPr>
            <a:r>
              <a:rPr lang="de-DE" dirty="0"/>
              <a:t>MySQL </a:t>
            </a:r>
            <a:r>
              <a:rPr lang="de-DE" dirty="0" err="1"/>
              <a:t>database</a:t>
            </a:r>
            <a:endParaRPr lang="de-DE" dirty="0"/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www.epigraphik.uni-hamburg.de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EDAK</a:t>
            </a:r>
          </a:p>
          <a:p>
            <a:r>
              <a:rPr lang="de-DE"/>
              <a:t>Epigraphische Datenbank zum antiken Kleinasien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DF2F-6B50-49C8-BA83-EB438B4ADF95}" type="slidenum">
              <a:rPr lang="de-DE" smtClean="0"/>
              <a:t>12</a:t>
            </a:fld>
            <a:endParaRPr lang="de-DE" dirty="0"/>
          </a:p>
        </p:txBody>
      </p:sp>
      <p:pic>
        <p:nvPicPr>
          <p:cNvPr id="8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442" y="2402581"/>
            <a:ext cx="5308696" cy="61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1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7851" y="2234150"/>
            <a:ext cx="5107759" cy="6188570"/>
          </a:xfrm>
        </p:spPr>
        <p:txBody>
          <a:bodyPr/>
          <a:lstStyle/>
          <a:p>
            <a:pPr marL="0" lvl="1" indent="0">
              <a:spcBef>
                <a:spcPts val="853"/>
              </a:spcBef>
              <a:buNone/>
            </a:pPr>
            <a:endParaRPr lang="de-DE" sz="2400" dirty="0"/>
          </a:p>
          <a:p>
            <a:pPr marL="259641" lvl="1" indent="-259641">
              <a:spcBef>
                <a:spcPts val="853"/>
              </a:spcBef>
            </a:pPr>
            <a:r>
              <a:rPr lang="de-DE" sz="2400" dirty="0"/>
              <a:t>PHP </a:t>
            </a:r>
            <a:r>
              <a:rPr lang="de-DE" sz="2400" dirty="0" err="1"/>
              <a:t>application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MySQL (</a:t>
            </a:r>
            <a:r>
              <a:rPr lang="de-DE" sz="2400" dirty="0" err="1"/>
              <a:t>MyISAM</a:t>
            </a:r>
            <a:r>
              <a:rPr lang="de-DE" sz="2400" dirty="0"/>
              <a:t>) </a:t>
            </a:r>
            <a:r>
              <a:rPr lang="de-DE" sz="2400" dirty="0" err="1"/>
              <a:t>connection</a:t>
            </a:r>
            <a:endParaRPr lang="de-DE" sz="2400" dirty="0"/>
          </a:p>
          <a:p>
            <a:pPr marL="259641" lvl="1" indent="-259641">
              <a:spcBef>
                <a:spcPts val="853"/>
              </a:spcBef>
            </a:pP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referential</a:t>
            </a:r>
            <a:r>
              <a:rPr lang="de-DE" sz="2400" dirty="0"/>
              <a:t> </a:t>
            </a:r>
            <a:r>
              <a:rPr lang="de-DE" sz="2400" dirty="0" err="1"/>
              <a:t>integrity</a:t>
            </a:r>
            <a:r>
              <a:rPr lang="de-DE" sz="2400" dirty="0"/>
              <a:t> (</a:t>
            </a:r>
            <a:r>
              <a:rPr lang="de-DE" sz="2400" dirty="0" err="1"/>
              <a:t>foreign</a:t>
            </a:r>
            <a:r>
              <a:rPr lang="de-DE" sz="2400" dirty="0"/>
              <a:t> </a:t>
            </a:r>
            <a:r>
              <a:rPr lang="de-DE" sz="2400" dirty="0" err="1"/>
              <a:t>key</a:t>
            </a:r>
            <a:r>
              <a:rPr lang="de-DE" sz="2400" dirty="0"/>
              <a:t> </a:t>
            </a:r>
            <a:r>
              <a:rPr lang="de-DE" sz="2400" dirty="0" err="1"/>
              <a:t>without</a:t>
            </a:r>
            <a:r>
              <a:rPr lang="de-DE" sz="2400" dirty="0"/>
              <a:t> link, </a:t>
            </a:r>
            <a:r>
              <a:rPr lang="de-DE" sz="2400" dirty="0" err="1"/>
              <a:t>inconsistent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r>
              <a:rPr lang="de-DE" sz="2400" dirty="0"/>
              <a:t> </a:t>
            </a:r>
            <a:r>
              <a:rPr lang="de-DE" sz="2400" dirty="0" err="1"/>
              <a:t>set</a:t>
            </a:r>
            <a:r>
              <a:rPr lang="de-DE" sz="2400" dirty="0"/>
              <a:t>)</a:t>
            </a:r>
          </a:p>
          <a:p>
            <a:pPr marL="487672" lvl="1" indent="-487672">
              <a:spcBef>
                <a:spcPts val="853"/>
              </a:spcBef>
              <a:buFont typeface="Wingdings" panose="05000000000000000000" pitchFamily="2" charset="2"/>
              <a:buChar char="à"/>
            </a:pPr>
            <a:r>
              <a:rPr lang="de-DE" sz="2400" dirty="0" err="1">
                <a:sym typeface="Wingdings" panose="05000000000000000000" pitchFamily="2" charset="2"/>
              </a:rPr>
              <a:t>Workload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of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data</a:t>
            </a:r>
            <a:r>
              <a:rPr lang="de-DE" sz="2400" dirty="0">
                <a:sym typeface="Wingdings" panose="05000000000000000000" pitchFamily="2" charset="2"/>
              </a:rPr>
              <a:t> manage-</a:t>
            </a:r>
            <a:r>
              <a:rPr lang="de-DE" sz="2400" dirty="0" err="1">
                <a:sym typeface="Wingdings" panose="05000000000000000000" pitchFamily="2" charset="2"/>
              </a:rPr>
              <a:t>ment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increases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with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num-ber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of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data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sets</a:t>
            </a:r>
            <a:endParaRPr lang="de-DE" sz="2400" dirty="0">
              <a:sym typeface="Wingdings" panose="05000000000000000000" pitchFamily="2" charset="2"/>
            </a:endParaRPr>
          </a:p>
          <a:p>
            <a:pPr marL="487672" lvl="1" indent="-487672">
              <a:spcBef>
                <a:spcPts val="853"/>
              </a:spcBef>
              <a:buFont typeface="Wingdings" panose="05000000000000000000" pitchFamily="2" charset="2"/>
              <a:buChar char="à"/>
            </a:pPr>
            <a:r>
              <a:rPr lang="de-DE" sz="2400" dirty="0" err="1"/>
              <a:t>Remodelling</a:t>
            </a:r>
            <a:r>
              <a:rPr lang="de-DE" sz="2400" dirty="0"/>
              <a:t> due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„</a:t>
            </a:r>
            <a:r>
              <a:rPr lang="de-DE" sz="2400" i="1" dirty="0"/>
              <a:t>Nachhaltigkeitsstrategien“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UHH in 2015</a:t>
            </a:r>
          </a:p>
          <a:p>
            <a:pPr marL="487672" lvl="1" indent="-487672">
              <a:spcBef>
                <a:spcPts val="853"/>
              </a:spcBef>
              <a:buFont typeface="Wingdings" panose="05000000000000000000" pitchFamily="2" charset="2"/>
              <a:buChar char="à"/>
            </a:pPr>
            <a:endParaRPr lang="de-DE" sz="2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www.epigraphik.uni-hamburg.de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EDAK</a:t>
            </a:r>
          </a:p>
          <a:p>
            <a:r>
              <a:rPr lang="de-DE"/>
              <a:t>Epigraphische Datenbank zum antiken Kleinasien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DF2F-6B50-49C8-BA83-EB438B4ADF95}" type="slidenum">
              <a:rPr lang="de-DE" smtClean="0"/>
              <a:t>13</a:t>
            </a:fld>
            <a:endParaRPr lang="de-DE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021" y="2416428"/>
            <a:ext cx="7529094" cy="625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744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9249" y="3625657"/>
            <a:ext cx="11568855" cy="4952815"/>
          </a:xfrm>
        </p:spPr>
        <p:txBody>
          <a:bodyPr/>
          <a:lstStyle/>
          <a:p>
            <a:pPr marL="487672" indent="-487672">
              <a:spcBef>
                <a:spcPts val="853"/>
              </a:spcBef>
              <a:buFont typeface="Arial" panose="020B0604020202020204" pitchFamily="34" charset="0"/>
              <a:buChar char="•"/>
            </a:pPr>
            <a:r>
              <a:rPr lang="de-DE" sz="2844" dirty="0"/>
              <a:t>Corporate design</a:t>
            </a:r>
          </a:p>
          <a:p>
            <a:pPr marL="487672" indent="-487672">
              <a:spcBef>
                <a:spcPts val="853"/>
              </a:spcBef>
              <a:buFont typeface="Arial" panose="020B0604020202020204" pitchFamily="34" charset="0"/>
              <a:buChar char="•"/>
            </a:pPr>
            <a:r>
              <a:rPr lang="de-DE" sz="2844" dirty="0"/>
              <a:t>New </a:t>
            </a:r>
            <a:r>
              <a:rPr lang="de-DE" sz="2844" dirty="0" err="1"/>
              <a:t>search</a:t>
            </a:r>
            <a:r>
              <a:rPr lang="de-DE" sz="2844" dirty="0"/>
              <a:t> </a:t>
            </a:r>
            <a:r>
              <a:rPr lang="de-DE" sz="2844" dirty="0" err="1"/>
              <a:t>options</a:t>
            </a:r>
            <a:r>
              <a:rPr lang="de-DE" sz="2844" dirty="0"/>
              <a:t> </a:t>
            </a:r>
          </a:p>
          <a:p>
            <a:pPr>
              <a:spcBef>
                <a:spcPts val="853"/>
              </a:spcBef>
            </a:pPr>
            <a:r>
              <a:rPr lang="de-DE" sz="2844" dirty="0"/>
              <a:t>      (</a:t>
            </a:r>
            <a:r>
              <a:rPr lang="de-DE" sz="2844" dirty="0" err="1"/>
              <a:t>date</a:t>
            </a:r>
            <a:r>
              <a:rPr lang="de-DE" sz="2844" dirty="0"/>
              <a:t>, </a:t>
            </a:r>
            <a:r>
              <a:rPr lang="de-DE" sz="2844" dirty="0" err="1"/>
              <a:t>object</a:t>
            </a:r>
            <a:r>
              <a:rPr lang="de-DE" sz="2844" dirty="0"/>
              <a:t> type)</a:t>
            </a:r>
          </a:p>
          <a:p>
            <a:pPr marL="487672" indent="-487672">
              <a:spcBef>
                <a:spcPts val="853"/>
              </a:spcBef>
              <a:buFont typeface="Arial" panose="020B0604020202020204" pitchFamily="34" charset="0"/>
              <a:buChar char="•"/>
            </a:pPr>
            <a:r>
              <a:rPr lang="de-DE" sz="2844" dirty="0"/>
              <a:t>Images</a:t>
            </a:r>
          </a:p>
          <a:p>
            <a:pPr marL="487672" indent="-487672">
              <a:spcBef>
                <a:spcPts val="853"/>
              </a:spcBef>
              <a:buFont typeface="Arial" panose="020B0604020202020204" pitchFamily="34" charset="0"/>
              <a:buChar char="•"/>
            </a:pPr>
            <a:r>
              <a:rPr lang="de-DE" sz="2844" dirty="0"/>
              <a:t>German </a:t>
            </a:r>
            <a:r>
              <a:rPr lang="de-DE" sz="2844" dirty="0" err="1"/>
              <a:t>translations</a:t>
            </a:r>
            <a:endParaRPr lang="de-DE" sz="2844" dirty="0"/>
          </a:p>
          <a:p>
            <a:pPr marL="487672" indent="-487672">
              <a:spcBef>
                <a:spcPts val="853"/>
              </a:spcBef>
              <a:buFont typeface="Arial" panose="020B0604020202020204" pitchFamily="34" charset="0"/>
              <a:buChar char="•"/>
            </a:pPr>
            <a:r>
              <a:rPr lang="de-DE" sz="2844" dirty="0" err="1"/>
              <a:t>Sustainable</a:t>
            </a:r>
            <a:r>
              <a:rPr lang="de-DE" sz="2844" dirty="0"/>
              <a:t> </a:t>
            </a:r>
            <a:r>
              <a:rPr lang="de-DE" sz="2844" dirty="0" err="1"/>
              <a:t>data</a:t>
            </a:r>
            <a:r>
              <a:rPr lang="de-DE" sz="2844" dirty="0"/>
              <a:t> </a:t>
            </a:r>
            <a:r>
              <a:rPr lang="de-DE" sz="2844" dirty="0" err="1"/>
              <a:t>format</a:t>
            </a:r>
            <a:r>
              <a:rPr lang="de-DE" sz="2844" dirty="0"/>
              <a:t> </a:t>
            </a:r>
          </a:p>
          <a:p>
            <a:pPr>
              <a:spcBef>
                <a:spcPts val="853"/>
              </a:spcBef>
            </a:pPr>
            <a:r>
              <a:rPr lang="de-DE" sz="2844" dirty="0"/>
              <a:t>      -&gt; XML </a:t>
            </a:r>
            <a:r>
              <a:rPr lang="de-DE" sz="2844" dirty="0" err="1"/>
              <a:t>and</a:t>
            </a:r>
            <a:r>
              <a:rPr lang="de-DE" sz="2844" dirty="0"/>
              <a:t> </a:t>
            </a:r>
            <a:r>
              <a:rPr lang="de-DE" sz="2844" dirty="0" err="1"/>
              <a:t>MyCoRe</a:t>
            </a:r>
            <a:r>
              <a:rPr lang="de-DE" sz="2844" dirty="0"/>
              <a:t> frame-</a:t>
            </a:r>
          </a:p>
          <a:p>
            <a:pPr>
              <a:spcBef>
                <a:spcPts val="853"/>
              </a:spcBef>
            </a:pPr>
            <a:r>
              <a:rPr lang="de-DE" sz="2844" dirty="0"/>
              <a:t>           </a:t>
            </a:r>
            <a:r>
              <a:rPr lang="de-DE" sz="2844" dirty="0" err="1"/>
              <a:t>work</a:t>
            </a:r>
            <a:endParaRPr lang="de-DE" sz="2844" dirty="0"/>
          </a:p>
          <a:p>
            <a:pPr marL="487672" indent="-487672">
              <a:buFont typeface="Arial" panose="020B0604020202020204" pitchFamily="34" charset="0"/>
              <a:buChar char="•"/>
            </a:pPr>
            <a:endParaRPr lang="de-DE" sz="2844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www.epigraphik.uni-hamburg.de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EDAK</a:t>
            </a:r>
          </a:p>
          <a:p>
            <a:r>
              <a:rPr lang="de-DE"/>
              <a:t>Epigraphische Datenbank zum antiken Kleinasien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DF2F-6B50-49C8-BA83-EB438B4ADF95}" type="slidenum">
              <a:rPr lang="de-DE" smtClean="0"/>
              <a:t>14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48805" y="2741939"/>
            <a:ext cx="4873126" cy="680007"/>
          </a:xfrm>
        </p:spPr>
        <p:txBody>
          <a:bodyPr/>
          <a:lstStyle/>
          <a:p>
            <a:r>
              <a:rPr lang="de-DE" sz="3982" b="1" cap="small" dirty="0" err="1"/>
              <a:t>Improvement</a:t>
            </a:r>
            <a:endParaRPr lang="de-DE" sz="3982" b="1" cap="small" dirty="0"/>
          </a:p>
        </p:txBody>
      </p:sp>
      <p:pic>
        <p:nvPicPr>
          <p:cNvPr id="8" name="Inhaltsplatzhalt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931" y="2644939"/>
            <a:ext cx="7314230" cy="5836533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101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www.epigraphik.uni-hamburg.de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EDAK</a:t>
            </a:r>
          </a:p>
          <a:p>
            <a:r>
              <a:rPr lang="de-DE"/>
              <a:t>Epigraphische Datenbank zum antiken Kleinasien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DF2F-6B50-49C8-BA83-EB438B4ADF95}" type="slidenum">
              <a:rPr lang="de-DE" smtClean="0"/>
              <a:t>15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375700" y="2320201"/>
            <a:ext cx="6396671" cy="6800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3">
                    <a:lumMod val="50000"/>
                  </a:schemeClr>
                </a:solidFill>
                <a:latin typeface="TheSans UHH" panose="020B0502050302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de-DE" sz="3982" b="1" cap="small" dirty="0" err="1"/>
              <a:t>MyCoRe</a:t>
            </a:r>
            <a:r>
              <a:rPr lang="de-DE" sz="3982" b="1" cap="small" dirty="0"/>
              <a:t> Framework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687" y="3300080"/>
            <a:ext cx="8218695" cy="518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lipse 10"/>
          <p:cNvSpPr/>
          <p:nvPr/>
        </p:nvSpPr>
        <p:spPr>
          <a:xfrm>
            <a:off x="8761547" y="3942799"/>
            <a:ext cx="1921835" cy="191915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91"/>
          </a:p>
        </p:txBody>
      </p:sp>
      <p:cxnSp>
        <p:nvCxnSpPr>
          <p:cNvPr id="12" name="Gerade Verbindung 9"/>
          <p:cNvCxnSpPr/>
          <p:nvPr/>
        </p:nvCxnSpPr>
        <p:spPr>
          <a:xfrm flipH="1" flipV="1">
            <a:off x="9266092" y="6065421"/>
            <a:ext cx="1484242" cy="21872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1"/>
          <p:cNvCxnSpPr/>
          <p:nvPr/>
        </p:nvCxnSpPr>
        <p:spPr>
          <a:xfrm flipV="1">
            <a:off x="9163681" y="6065421"/>
            <a:ext cx="1433759" cy="21872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050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www.epigraphik.uni-hamburg.de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EDAK</a:t>
            </a:r>
          </a:p>
          <a:p>
            <a:r>
              <a:rPr lang="de-DE" dirty="0" err="1"/>
              <a:t>Epigraphische</a:t>
            </a:r>
            <a:r>
              <a:rPr lang="de-DE" dirty="0"/>
              <a:t> Datenbank zum antiken Kleinasien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DF2F-6B50-49C8-BA83-EB438B4ADF95}" type="slidenum">
              <a:rPr lang="de-DE" smtClean="0"/>
              <a:t>16</a:t>
            </a:fld>
            <a:endParaRPr lang="de-DE" dirty="0"/>
          </a:p>
        </p:txBody>
      </p:sp>
      <p:sp>
        <p:nvSpPr>
          <p:cNvPr id="9" name="Textplatzhalter 3"/>
          <p:cNvSpPr txBox="1">
            <a:spLocks/>
          </p:cNvSpPr>
          <p:nvPr/>
        </p:nvSpPr>
        <p:spPr>
          <a:xfrm>
            <a:off x="107850" y="2930984"/>
            <a:ext cx="5939200" cy="8759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TheSans UHH" panose="020B05020503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50000"/>
                  </a:schemeClr>
                </a:solidFill>
                <a:latin typeface="TheSans UHH" panose="020B05020503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TheSans UHH" panose="020B05020503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TheSans UHH" panose="020B05020503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TheSans UHH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6258" dirty="0">
                <a:sym typeface="Wingdings" panose="05000000000000000000" pitchFamily="2" charset="2"/>
              </a:rPr>
              <a:t></a:t>
            </a:r>
            <a:endParaRPr lang="de-DE" sz="6258" dirty="0"/>
          </a:p>
        </p:txBody>
      </p:sp>
      <p:sp>
        <p:nvSpPr>
          <p:cNvPr id="10" name="Inhaltsplatzhalter 4"/>
          <p:cNvSpPr>
            <a:spLocks noGrp="1"/>
          </p:cNvSpPr>
          <p:nvPr>
            <p:ph sz="half" idx="4294967295"/>
          </p:nvPr>
        </p:nvSpPr>
        <p:spPr>
          <a:xfrm>
            <a:off x="107850" y="3847692"/>
            <a:ext cx="5939200" cy="3977749"/>
          </a:xfrm>
          <a:prstGeom prst="rect">
            <a:avLst/>
          </a:prstGeom>
        </p:spPr>
        <p:txBody>
          <a:bodyPr/>
          <a:lstStyle/>
          <a:p>
            <a:pPr marL="487672" indent="-487672">
              <a:buFont typeface="Arial" panose="020B0604020202020204" pitchFamily="34" charset="0"/>
              <a:buChar char="•"/>
            </a:pP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Minimal </a:t>
            </a:r>
            <a:r>
              <a:rPr lang="de-DE" sz="2844" dirty="0" err="1">
                <a:solidFill>
                  <a:schemeClr val="accent3">
                    <a:lumMod val="50000"/>
                  </a:schemeClr>
                </a:solidFill>
              </a:rPr>
              <a:t>data</a:t>
            </a: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dirty="0" err="1">
                <a:solidFill>
                  <a:schemeClr val="accent3">
                    <a:lumMod val="50000"/>
                  </a:schemeClr>
                </a:solidFill>
              </a:rPr>
              <a:t>management</a:t>
            </a: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dirty="0" err="1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dirty="0" err="1">
                <a:solidFill>
                  <a:schemeClr val="accent3">
                    <a:lumMod val="50000"/>
                  </a:schemeClr>
                </a:solidFill>
              </a:rPr>
              <a:t>server</a:t>
            </a: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dirty="0" err="1">
                <a:solidFill>
                  <a:schemeClr val="accent3">
                    <a:lumMod val="50000"/>
                  </a:schemeClr>
                </a:solidFill>
              </a:rPr>
              <a:t>support</a:t>
            </a: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Quick </a:t>
            </a:r>
            <a:r>
              <a:rPr lang="de-DE" sz="2844" dirty="0" err="1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 flexible </a:t>
            </a:r>
            <a:r>
              <a:rPr lang="de-DE" sz="2844" dirty="0" err="1">
                <a:solidFill>
                  <a:schemeClr val="accent3">
                    <a:lumMod val="50000"/>
                  </a:schemeClr>
                </a:solidFill>
              </a:rPr>
              <a:t>search</a:t>
            </a:r>
            <a:endParaRPr lang="de-DE" sz="2844" dirty="0">
              <a:solidFill>
                <a:schemeClr val="accent3">
                  <a:lumMod val="50000"/>
                </a:schemeClr>
              </a:solidFill>
            </a:endParaRP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Data in XML 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Derivate </a:t>
            </a:r>
            <a:r>
              <a:rPr lang="de-DE" sz="2844" dirty="0" err="1">
                <a:solidFill>
                  <a:schemeClr val="accent3">
                    <a:lumMod val="50000"/>
                  </a:schemeClr>
                </a:solidFill>
              </a:rPr>
              <a:t>upload</a:t>
            </a: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dirty="0" err="1">
                <a:solidFill>
                  <a:schemeClr val="accent3">
                    <a:lumMod val="50000"/>
                  </a:schemeClr>
                </a:solidFill>
              </a:rPr>
              <a:t>possible</a:t>
            </a:r>
            <a:endParaRPr lang="de-DE" sz="2844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platzhalter 5"/>
          <p:cNvSpPr txBox="1">
            <a:spLocks/>
          </p:cNvSpPr>
          <p:nvPr/>
        </p:nvSpPr>
        <p:spPr>
          <a:xfrm>
            <a:off x="6047050" y="2951380"/>
            <a:ext cx="5735037" cy="8759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heSans UHH" panose="020B05020503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Sans UHH" panose="020B05020503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 UHH" panose="020B05020503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heSans UHH" panose="020B05020503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heSans UHH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6258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</a:t>
            </a:r>
            <a:endParaRPr lang="de-DE" sz="6258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Inhaltsplatzhalter 6"/>
          <p:cNvSpPr>
            <a:spLocks noGrp="1"/>
          </p:cNvSpPr>
          <p:nvPr>
            <p:ph sz="quarter" idx="4294967295"/>
          </p:nvPr>
        </p:nvSpPr>
        <p:spPr>
          <a:xfrm>
            <a:off x="6144683" y="3832914"/>
            <a:ext cx="6860117" cy="4355395"/>
          </a:xfrm>
          <a:prstGeom prst="rect">
            <a:avLst/>
          </a:prstGeom>
        </p:spPr>
        <p:txBody>
          <a:bodyPr/>
          <a:lstStyle/>
          <a:p>
            <a:pPr marL="487672" indent="-487672">
              <a:spcBef>
                <a:spcPts val="853"/>
              </a:spcBef>
              <a:buFont typeface="Arial" panose="020B0604020202020204" pitchFamily="34" charset="0"/>
              <a:buChar char="•"/>
            </a:pPr>
            <a:r>
              <a:rPr lang="de-DE" sz="2844" b="1" dirty="0" err="1">
                <a:solidFill>
                  <a:schemeClr val="accent3">
                    <a:lumMod val="50000"/>
                  </a:schemeClr>
                </a:solidFill>
              </a:rPr>
              <a:t>No</a:t>
            </a:r>
            <a:r>
              <a:rPr lang="de-DE" sz="2844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b="1" dirty="0" err="1">
                <a:solidFill>
                  <a:schemeClr val="accent3">
                    <a:lumMod val="50000"/>
                  </a:schemeClr>
                </a:solidFill>
              </a:rPr>
              <a:t>access</a:t>
            </a:r>
            <a:r>
              <a:rPr lang="de-DE" sz="2844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b="1" dirty="0" err="1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de-DE" sz="2844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b="1" dirty="0" err="1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de-DE" sz="2844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b="1" dirty="0" err="1">
                <a:solidFill>
                  <a:schemeClr val="accent3">
                    <a:lumMod val="50000"/>
                  </a:schemeClr>
                </a:solidFill>
              </a:rPr>
              <a:t>hard-coded</a:t>
            </a:r>
            <a:r>
              <a:rPr lang="de-DE" sz="2844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b="1" dirty="0" err="1">
                <a:solidFill>
                  <a:schemeClr val="accent3">
                    <a:lumMod val="50000"/>
                  </a:schemeClr>
                </a:solidFill>
              </a:rPr>
              <a:t>parts</a:t>
            </a:r>
            <a:endParaRPr lang="de-DE" sz="2844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87672" indent="-487672">
              <a:spcBef>
                <a:spcPts val="853"/>
              </a:spcBef>
              <a:buFont typeface="Arial" panose="020B0604020202020204" pitchFamily="34" charset="0"/>
              <a:buChar char="•"/>
            </a:pPr>
            <a:r>
              <a:rPr lang="de-DE" sz="2844" b="1" dirty="0" err="1">
                <a:solidFill>
                  <a:schemeClr val="accent3">
                    <a:lumMod val="50000"/>
                  </a:schemeClr>
                </a:solidFill>
              </a:rPr>
              <a:t>No</a:t>
            </a:r>
            <a:r>
              <a:rPr lang="de-DE" sz="2844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b="1" dirty="0" err="1">
                <a:solidFill>
                  <a:schemeClr val="accent3">
                    <a:lumMod val="50000"/>
                  </a:schemeClr>
                </a:solidFill>
              </a:rPr>
              <a:t>technical</a:t>
            </a:r>
            <a:r>
              <a:rPr lang="de-DE" sz="2844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b="1" dirty="0" err="1">
                <a:solidFill>
                  <a:schemeClr val="accent3">
                    <a:lumMod val="50000"/>
                  </a:schemeClr>
                </a:solidFill>
              </a:rPr>
              <a:t>support</a:t>
            </a:r>
            <a:endParaRPr lang="de-DE" sz="2844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87672" indent="-487672">
              <a:spcBef>
                <a:spcPts val="853"/>
              </a:spcBef>
              <a:buFont typeface="Arial" panose="020B0604020202020204" pitchFamily="34" charset="0"/>
              <a:buChar char="•"/>
            </a:pPr>
            <a:r>
              <a:rPr lang="de-DE" sz="2844" b="1" dirty="0" err="1">
                <a:solidFill>
                  <a:schemeClr val="accent3">
                    <a:lumMod val="50000"/>
                  </a:schemeClr>
                </a:solidFill>
              </a:rPr>
              <a:t>No</a:t>
            </a:r>
            <a:r>
              <a:rPr lang="de-DE" sz="2844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b="1" dirty="0" err="1">
                <a:solidFill>
                  <a:schemeClr val="accent3">
                    <a:lumMod val="50000"/>
                  </a:schemeClr>
                </a:solidFill>
              </a:rPr>
              <a:t>epidoc</a:t>
            </a:r>
            <a:r>
              <a:rPr lang="de-DE" sz="2844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de-DE" sz="2844" b="1" dirty="0" err="1">
                <a:solidFill>
                  <a:schemeClr val="accent3">
                    <a:lumMod val="50000"/>
                  </a:schemeClr>
                </a:solidFill>
              </a:rPr>
              <a:t>no</a:t>
            </a:r>
            <a:r>
              <a:rPr lang="de-DE" sz="2844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b="1" dirty="0" err="1">
                <a:solidFill>
                  <a:schemeClr val="accent3">
                    <a:lumMod val="50000"/>
                  </a:schemeClr>
                </a:solidFill>
              </a:rPr>
              <a:t>linked</a:t>
            </a:r>
            <a:r>
              <a:rPr lang="de-DE" sz="2844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b="1" dirty="0" err="1">
                <a:solidFill>
                  <a:schemeClr val="accent3">
                    <a:lumMod val="50000"/>
                  </a:schemeClr>
                </a:solidFill>
              </a:rPr>
              <a:t>data</a:t>
            </a:r>
            <a:endParaRPr lang="de-DE" sz="2844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87672" indent="-487672">
              <a:spcBef>
                <a:spcPts val="853"/>
              </a:spcBef>
              <a:buFont typeface="Arial" panose="020B0604020202020204" pitchFamily="34" charset="0"/>
              <a:buChar char="•"/>
            </a:pP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Data </a:t>
            </a:r>
            <a:r>
              <a:rPr lang="de-DE" sz="2844" dirty="0" err="1">
                <a:solidFill>
                  <a:schemeClr val="accent3">
                    <a:lumMod val="50000"/>
                  </a:schemeClr>
                </a:solidFill>
              </a:rPr>
              <a:t>modelling</a:t>
            </a: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dirty="0" err="1">
                <a:solidFill>
                  <a:schemeClr val="accent3">
                    <a:lumMod val="50000"/>
                  </a:schemeClr>
                </a:solidFill>
              </a:rPr>
              <a:t>restricted</a:t>
            </a: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dirty="0" err="1">
                <a:solidFill>
                  <a:schemeClr val="accent3">
                    <a:lumMod val="50000"/>
                  </a:schemeClr>
                </a:solidFill>
              </a:rPr>
              <a:t>by</a:t>
            </a: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dirty="0" err="1">
                <a:solidFill>
                  <a:schemeClr val="accent3">
                    <a:lumMod val="50000"/>
                  </a:schemeClr>
                </a:solidFill>
              </a:rPr>
              <a:t>MyCoRe</a:t>
            </a: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dirty="0" err="1">
                <a:solidFill>
                  <a:schemeClr val="accent3">
                    <a:lumMod val="50000"/>
                  </a:schemeClr>
                </a:solidFill>
              </a:rPr>
              <a:t>functions</a:t>
            </a: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487672" indent="-487672">
              <a:spcBef>
                <a:spcPts val="853"/>
              </a:spcBef>
              <a:buFont typeface="Arial" panose="020B0604020202020204" pitchFamily="34" charset="0"/>
              <a:buChar char="•"/>
            </a:pPr>
            <a:r>
              <a:rPr lang="de-DE" sz="2844" dirty="0" err="1">
                <a:solidFill>
                  <a:schemeClr val="accent3">
                    <a:lumMod val="50000"/>
                  </a:schemeClr>
                </a:solidFill>
              </a:rPr>
              <a:t>Rudimentary</a:t>
            </a: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dirty="0" err="1">
                <a:solidFill>
                  <a:schemeClr val="accent3">
                    <a:lumMod val="50000"/>
                  </a:schemeClr>
                </a:solidFill>
              </a:rPr>
              <a:t>user</a:t>
            </a: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dirty="0" err="1">
                <a:solidFill>
                  <a:schemeClr val="accent3">
                    <a:lumMod val="50000"/>
                  </a:schemeClr>
                </a:solidFill>
              </a:rPr>
              <a:t>administration</a:t>
            </a:r>
            <a:endParaRPr lang="de-DE" sz="2844" dirty="0">
              <a:solidFill>
                <a:schemeClr val="accent3">
                  <a:lumMod val="50000"/>
                </a:schemeClr>
              </a:solidFill>
            </a:endParaRPr>
          </a:p>
          <a:p>
            <a:pPr marL="487672" indent="-487672">
              <a:spcBef>
                <a:spcPts val="853"/>
              </a:spcBef>
              <a:buFont typeface="Arial" panose="020B0604020202020204" pitchFamily="34" charset="0"/>
              <a:buChar char="•"/>
            </a:pP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Bugs </a:t>
            </a:r>
            <a:r>
              <a:rPr lang="de-DE" sz="2844" dirty="0" err="1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dirty="0" err="1">
                <a:solidFill>
                  <a:schemeClr val="accent3">
                    <a:lumMod val="50000"/>
                  </a:schemeClr>
                </a:solidFill>
              </a:rPr>
              <a:t>dysfunctions</a:t>
            </a: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dirty="0" err="1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2844" dirty="0" err="1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de-DE" sz="2844" dirty="0">
                <a:solidFill>
                  <a:schemeClr val="accent3">
                    <a:lumMod val="50000"/>
                  </a:schemeClr>
                </a:solidFill>
              </a:rPr>
              <a:t> WCMS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375702" y="2301070"/>
            <a:ext cx="6396671" cy="6800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3">
                    <a:lumMod val="50000"/>
                  </a:schemeClr>
                </a:solidFill>
                <a:latin typeface="TheSans UHH" panose="020B0502050302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de-DE" sz="3982" b="1" cap="small" dirty="0" err="1"/>
              <a:t>Conclusion</a:t>
            </a:r>
            <a:endParaRPr lang="de-DE" sz="3982" b="1" cap="small" dirty="0"/>
          </a:p>
        </p:txBody>
      </p:sp>
    </p:spTree>
    <p:extLst>
      <p:ext uri="{BB962C8B-B14F-4D97-AF65-F5344CB8AC3E}">
        <p14:creationId xmlns:p14="http://schemas.microsoft.com/office/powerpoint/2010/main" val="2347411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571499" y="6221390"/>
            <a:ext cx="8209500" cy="1536206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lvl="0">
              <a:buSzPct val="25000"/>
            </a:pPr>
            <a:r>
              <a:rPr lang="it-IT" dirty="0"/>
              <a:t>Comparative Digital </a:t>
            </a:r>
            <a:br>
              <a:rPr lang="it-IT" dirty="0"/>
            </a:br>
            <a:r>
              <a:rPr lang="it-IT" dirty="0" err="1"/>
              <a:t>Epigraphy</a:t>
            </a:r>
            <a:endParaRPr lang="en-GB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0E8928F1-BDCD-7A43-88EA-5576E4E01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" y="536417"/>
            <a:ext cx="11861799" cy="547467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60419B8-4041-EC48-8511-2340DAD0A4EE}"/>
              </a:ext>
            </a:extLst>
          </p:cNvPr>
          <p:cNvSpPr txBox="1"/>
          <p:nvPr/>
        </p:nvSpPr>
        <p:spPr>
          <a:xfrm rot="19878658">
            <a:off x="6552664" y="6430572"/>
            <a:ext cx="445666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5000" i="1" dirty="0">
                <a:solidFill>
                  <a:srgbClr val="FF0000"/>
                </a:solidFill>
              </a:rPr>
              <a:t>No </a:t>
            </a:r>
            <a:r>
              <a:rPr lang="it-IT" sz="5000" i="1" dirty="0" err="1">
                <a:solidFill>
                  <a:srgbClr val="FF0000"/>
                </a:solidFill>
              </a:rPr>
              <a:t>good</a:t>
            </a:r>
            <a:r>
              <a:rPr lang="it-IT" sz="5000" i="1" dirty="0">
                <a:solidFill>
                  <a:srgbClr val="FF0000"/>
                </a:solidFill>
              </a:rPr>
              <a:t> news </a:t>
            </a:r>
          </a:p>
          <a:p>
            <a:pPr algn="ctr"/>
            <a:r>
              <a:rPr lang="it-IT" sz="5000" i="1" dirty="0" err="1">
                <a:solidFill>
                  <a:srgbClr val="FF0000"/>
                </a:solidFill>
              </a:rPr>
              <a:t>as</a:t>
            </a:r>
            <a:r>
              <a:rPr lang="it-IT" sz="5000" i="1" dirty="0">
                <a:solidFill>
                  <a:srgbClr val="FF0000"/>
                </a:solidFill>
              </a:rPr>
              <a:t> of  </a:t>
            </a:r>
          </a:p>
          <a:p>
            <a:pPr algn="ctr"/>
            <a:r>
              <a:rPr lang="it-IT" sz="5000" i="1" dirty="0">
                <a:solidFill>
                  <a:srgbClr val="FF0000"/>
                </a:solidFill>
              </a:rPr>
              <a:t>15.12.2018!!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>
            <a:extLst>
              <a:ext uri="{FF2B5EF4-FFF2-40B4-BE49-F238E27FC236}">
                <a16:creationId xmlns:a16="http://schemas.microsoft.com/office/drawing/2014/main" xmlns="" id="{6FEBB774-FD60-794B-8DC5-EDD9417837B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3976" r="3976"/>
          <a:stretch>
            <a:fillRect/>
          </a:stretch>
        </p:blipFill>
        <p:spPr/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87DFD965-AA16-624F-9691-C19DA062764B}"/>
              </a:ext>
            </a:extLst>
          </p:cNvPr>
          <p:cNvSpPr txBox="1"/>
          <p:nvPr/>
        </p:nvSpPr>
        <p:spPr>
          <a:xfrm rot="19916160">
            <a:off x="1499616" y="4279392"/>
            <a:ext cx="7498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i="1" dirty="0">
                <a:solidFill>
                  <a:srgbClr val="FF0000"/>
                </a:solidFill>
              </a:rPr>
              <a:t>THERE WILL BE ANOTHER CALL IN SPRING: APPLY!</a:t>
            </a:r>
          </a:p>
        </p:txBody>
      </p:sp>
    </p:spTree>
    <p:extLst>
      <p:ext uri="{BB962C8B-B14F-4D97-AF65-F5344CB8AC3E}">
        <p14:creationId xmlns:p14="http://schemas.microsoft.com/office/powerpoint/2010/main" val="35785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F781470-C525-3E42-9E74-569307C8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Comparative Digital </a:t>
            </a:r>
            <a:r>
              <a:rPr lang="it-IT" dirty="0" err="1"/>
              <a:t>Epigraphy</a:t>
            </a:r>
            <a:r>
              <a:rPr lang="it-IT" dirty="0"/>
              <a:t>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aims</a:t>
            </a:r>
            <a:r>
              <a:rPr lang="it-IT" dirty="0"/>
              <a:t>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89EBC32-33F4-5346-B71D-A84EB41C0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Compare </a:t>
            </a:r>
            <a:r>
              <a:rPr lang="it-IT" dirty="0" err="1"/>
              <a:t>EpiDoc</a:t>
            </a:r>
            <a:r>
              <a:rPr lang="it-IT" dirty="0"/>
              <a:t> data of diverse </a:t>
            </a:r>
            <a:r>
              <a:rPr lang="it-IT" dirty="0" err="1"/>
              <a:t>provenance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</a:t>
            </a:r>
            <a:r>
              <a:rPr lang="it-IT" dirty="0" err="1"/>
              <a:t>typologies</a:t>
            </a:r>
            <a:r>
              <a:rPr lang="it-IT" dirty="0"/>
              <a:t> (and image </a:t>
            </a:r>
            <a:r>
              <a:rPr lang="it-IT" dirty="0" err="1"/>
              <a:t>similarity</a:t>
            </a:r>
            <a:r>
              <a:rPr lang="it-IT" dirty="0"/>
              <a:t>?)</a:t>
            </a:r>
          </a:p>
          <a:p>
            <a:r>
              <a:rPr lang="it-IT" dirty="0" err="1"/>
              <a:t>Contribute</a:t>
            </a:r>
            <a:r>
              <a:rPr lang="it-IT" dirty="0"/>
              <a:t> </a:t>
            </a:r>
            <a:r>
              <a:rPr lang="it-IT" dirty="0" err="1"/>
              <a:t>towards</a:t>
            </a:r>
            <a:r>
              <a:rPr lang="it-IT" dirty="0"/>
              <a:t> an </a:t>
            </a:r>
            <a:r>
              <a:rPr lang="it-IT" dirty="0" err="1"/>
              <a:t>epigraphic</a:t>
            </a:r>
            <a:r>
              <a:rPr lang="it-IT" dirty="0"/>
              <a:t> </a:t>
            </a:r>
            <a:r>
              <a:rPr lang="it-IT" dirty="0" err="1"/>
              <a:t>ontology</a:t>
            </a:r>
            <a:r>
              <a:rPr lang="it-IT" dirty="0"/>
              <a:t> for the cross-cultural </a:t>
            </a:r>
            <a:r>
              <a:rPr lang="it-IT" dirty="0" err="1"/>
              <a:t>comparison</a:t>
            </a:r>
            <a:r>
              <a:rPr lang="it-IT" dirty="0"/>
              <a:t> of </a:t>
            </a:r>
            <a:r>
              <a:rPr lang="it-IT" dirty="0" err="1"/>
              <a:t>epigraphic</a:t>
            </a:r>
            <a:r>
              <a:rPr lang="it-IT" dirty="0"/>
              <a:t> data</a:t>
            </a:r>
          </a:p>
          <a:p>
            <a:r>
              <a:rPr lang="it-IT" dirty="0"/>
              <a:t>Analysis on the </a:t>
            </a:r>
            <a:r>
              <a:rPr lang="it-IT" dirty="0" err="1"/>
              <a:t>basis</a:t>
            </a:r>
            <a:r>
              <a:rPr lang="it-IT" dirty="0"/>
              <a:t> of </a:t>
            </a:r>
            <a:r>
              <a:rPr lang="it-IT" dirty="0" err="1"/>
              <a:t>typological</a:t>
            </a:r>
            <a:r>
              <a:rPr lang="it-IT" dirty="0"/>
              <a:t> </a:t>
            </a:r>
            <a:r>
              <a:rPr lang="it-IT" dirty="0" err="1"/>
              <a:t>features</a:t>
            </a:r>
            <a:r>
              <a:rPr lang="it-IT" dirty="0"/>
              <a:t> </a:t>
            </a:r>
            <a:r>
              <a:rPr lang="it-IT" dirty="0" err="1"/>
              <a:t>only</a:t>
            </a:r>
            <a:endParaRPr lang="it-IT" dirty="0"/>
          </a:p>
          <a:p>
            <a:r>
              <a:rPr lang="it-IT" dirty="0"/>
              <a:t>Update of The EAGLE </a:t>
            </a:r>
            <a:r>
              <a:rPr lang="it-IT" dirty="0" err="1"/>
              <a:t>vocabularies</a:t>
            </a:r>
            <a:endParaRPr lang="it-IT" dirty="0"/>
          </a:p>
          <a:p>
            <a:r>
              <a:rPr lang="it-IT" dirty="0"/>
              <a:t>Use the data for </a:t>
            </a:r>
            <a:r>
              <a:rPr lang="it-IT" dirty="0" err="1"/>
              <a:t>analysis</a:t>
            </a:r>
            <a:r>
              <a:rPr lang="it-IT" dirty="0"/>
              <a:t>,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producing</a:t>
            </a:r>
            <a:r>
              <a:rPr lang="it-IT" dirty="0"/>
              <a:t> new data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for the </a:t>
            </a:r>
            <a:r>
              <a:rPr lang="it-IT" dirty="0" err="1"/>
              <a:t>curation</a:t>
            </a:r>
            <a:r>
              <a:rPr lang="it-IT" dirty="0"/>
              <a:t> of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datasets</a:t>
            </a:r>
            <a:r>
              <a:rPr lang="it-IT" dirty="0"/>
              <a:t>: EDAK, RIE and </a:t>
            </a:r>
            <a:r>
              <a:rPr lang="it-IT" dirty="0" err="1"/>
              <a:t>potentially</a:t>
            </a:r>
            <a:r>
              <a:rPr lang="it-IT" dirty="0"/>
              <a:t> a </a:t>
            </a:r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oriental</a:t>
            </a:r>
            <a:r>
              <a:rPr lang="it-IT" dirty="0"/>
              <a:t> </a:t>
            </a:r>
            <a:r>
              <a:rPr lang="it-IT" dirty="0" err="1"/>
              <a:t>language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796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73979AB-2EC4-CE40-8DEA-636747917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FA3E9D2-D734-5843-A014-B5BEAE2DB0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0">
              <a:buNone/>
            </a:pPr>
            <a:r>
              <a:rPr lang="en-GB" sz="6000" i="1" dirty="0"/>
              <a:t>"If you think the 19</a:t>
            </a:r>
            <a:r>
              <a:rPr lang="en-GB" sz="6000" i="1" baseline="30000" dirty="0"/>
              <a:t>th</a:t>
            </a:r>
            <a:r>
              <a:rPr lang="en-GB" sz="6000" i="1" dirty="0"/>
              <a:t> century was bad, try living in the 20</a:t>
            </a:r>
            <a:r>
              <a:rPr lang="en-GB" sz="6000" i="1" baseline="30000" dirty="0"/>
              <a:t>th</a:t>
            </a:r>
            <a:r>
              <a:rPr lang="en-GB" sz="6000" i="1" dirty="0"/>
              <a:t>"</a:t>
            </a:r>
            <a:r>
              <a:rPr lang="en-GB" sz="6000" dirty="0"/>
              <a:t> </a:t>
            </a:r>
          </a:p>
          <a:p>
            <a:pPr marL="171450" indent="0" algn="r">
              <a:buNone/>
            </a:pPr>
            <a:r>
              <a:rPr lang="en-GB" dirty="0"/>
              <a:t>Joshua D. </a:t>
            </a:r>
            <a:r>
              <a:rPr lang="en-GB" dirty="0" err="1"/>
              <a:t>Sosin</a:t>
            </a:r>
            <a:r>
              <a:rPr lang="en-GB" dirty="0"/>
              <a:t> 2015 Balisage Symposium</a:t>
            </a:r>
          </a:p>
          <a:p>
            <a:pPr marL="171450" indent="0">
              <a:buNone/>
            </a:pPr>
            <a:r>
              <a:rPr lang="en-GB" dirty="0"/>
              <a:t>(About the Integrating Digital </a:t>
            </a:r>
            <a:r>
              <a:rPr lang="en-GB" dirty="0" err="1"/>
              <a:t>Epigraphies</a:t>
            </a:r>
            <a:r>
              <a:rPr lang="en-GB" dirty="0"/>
              <a:t> project and the challenges it faced.)</a:t>
            </a:r>
          </a:p>
          <a:p>
            <a:pPr marL="171450" indent="0">
              <a:buNone/>
            </a:pP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21</a:t>
            </a:r>
            <a:r>
              <a:rPr lang="en-GB" baseline="30000" dirty="0"/>
              <a:t>st</a:t>
            </a:r>
            <a:r>
              <a:rPr lang="en-GB" dirty="0"/>
              <a:t> </a:t>
            </a:r>
            <a:r>
              <a:rPr lang="en-GB" i="1" dirty="0"/>
              <a:t>is/must be</a:t>
            </a:r>
            <a:r>
              <a:rPr lang="en-GB" dirty="0"/>
              <a:t> better!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8636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arrotondato 34">
            <a:extLst>
              <a:ext uri="{FF2B5EF4-FFF2-40B4-BE49-F238E27FC236}">
                <a16:creationId xmlns:a16="http://schemas.microsoft.com/office/drawing/2014/main" xmlns="" id="{2D65ADCD-1A49-CB40-A89E-9874F9CCD59B}"/>
              </a:ext>
            </a:extLst>
          </p:cNvPr>
          <p:cNvSpPr/>
          <p:nvPr/>
        </p:nvSpPr>
        <p:spPr>
          <a:xfrm>
            <a:off x="131026" y="2220941"/>
            <a:ext cx="8279705" cy="4353541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xmlns="" id="{292BC7BC-C33B-EA4D-BCDA-81FBBC28555E}"/>
              </a:ext>
            </a:extLst>
          </p:cNvPr>
          <p:cNvSpPr/>
          <p:nvPr/>
        </p:nvSpPr>
        <p:spPr>
          <a:xfrm>
            <a:off x="4321478" y="5078557"/>
            <a:ext cx="8279705" cy="4353541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B533893-8DCF-0642-8EEF-36426CF4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Model 5 / Distributed approach using DTS</a:t>
            </a:r>
            <a:endParaRPr lang="it-IT" dirty="0"/>
          </a:p>
        </p:txBody>
      </p:sp>
      <p:sp>
        <p:nvSpPr>
          <p:cNvPr id="15" name="Rettangolo arrotondato 14">
            <a:extLst>
              <a:ext uri="{FF2B5EF4-FFF2-40B4-BE49-F238E27FC236}">
                <a16:creationId xmlns:a16="http://schemas.microsoft.com/office/drawing/2014/main" xmlns="" id="{A78B98D5-8502-F746-A9D4-565ACBF2ECAB}"/>
              </a:ext>
            </a:extLst>
          </p:cNvPr>
          <p:cNvSpPr/>
          <p:nvPr/>
        </p:nvSpPr>
        <p:spPr>
          <a:xfrm>
            <a:off x="8410731" y="5219854"/>
            <a:ext cx="2699855" cy="158177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EDAK</a:t>
            </a:r>
          </a:p>
        </p:txBody>
      </p:sp>
      <p:sp>
        <p:nvSpPr>
          <p:cNvPr id="20" name="Rettangolo arrotondato 19">
            <a:extLst>
              <a:ext uri="{FF2B5EF4-FFF2-40B4-BE49-F238E27FC236}">
                <a16:creationId xmlns:a16="http://schemas.microsoft.com/office/drawing/2014/main" xmlns="" id="{70B5BDAB-5924-C846-99CB-E0B9FF5F1D84}"/>
              </a:ext>
            </a:extLst>
          </p:cNvPr>
          <p:cNvSpPr/>
          <p:nvPr/>
        </p:nvSpPr>
        <p:spPr>
          <a:xfrm>
            <a:off x="4109610" y="2985774"/>
            <a:ext cx="3406149" cy="142796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/>
              <a:t>EpInfo</a:t>
            </a:r>
            <a:r>
              <a:rPr lang="it-IT" dirty="0"/>
              <a:t> </a:t>
            </a:r>
          </a:p>
        </p:txBody>
      </p:sp>
      <p:sp>
        <p:nvSpPr>
          <p:cNvPr id="21" name="Rettangolo arrotondato 20">
            <a:extLst>
              <a:ext uri="{FF2B5EF4-FFF2-40B4-BE49-F238E27FC236}">
                <a16:creationId xmlns:a16="http://schemas.microsoft.com/office/drawing/2014/main" xmlns="" id="{8AC80FD0-8D80-9641-A935-121E6504E0C2}"/>
              </a:ext>
            </a:extLst>
          </p:cNvPr>
          <p:cNvSpPr/>
          <p:nvPr/>
        </p:nvSpPr>
        <p:spPr>
          <a:xfrm>
            <a:off x="1158947" y="5020865"/>
            <a:ext cx="2054269" cy="142796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/>
              <a:t>OEDUc</a:t>
            </a:r>
            <a:endParaRPr lang="it-IT" sz="3600" dirty="0"/>
          </a:p>
        </p:txBody>
      </p:sp>
      <p:sp>
        <p:nvSpPr>
          <p:cNvPr id="22" name="Segnaposto testo 11">
            <a:extLst>
              <a:ext uri="{FF2B5EF4-FFF2-40B4-BE49-F238E27FC236}">
                <a16:creationId xmlns:a16="http://schemas.microsoft.com/office/drawing/2014/main" xmlns="" id="{ECA868B9-2125-884B-9C37-2027B8A60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546" y="7493130"/>
            <a:ext cx="2382390" cy="158186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0" algn="ctr">
              <a:buNone/>
            </a:pPr>
            <a:r>
              <a:rPr lang="it-IT" dirty="0" err="1">
                <a:solidFill>
                  <a:schemeClr val="bg1"/>
                </a:solidFill>
              </a:rPr>
              <a:t>BetMas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xmlns="" id="{A2AAD7B5-F2A4-2243-929C-037C03D90869}"/>
              </a:ext>
            </a:extLst>
          </p:cNvPr>
          <p:cNvCxnSpPr>
            <a:cxnSpLocks/>
          </p:cNvCxnSpPr>
          <p:nvPr/>
        </p:nvCxnSpPr>
        <p:spPr>
          <a:xfrm flipV="1">
            <a:off x="5854466" y="4560418"/>
            <a:ext cx="0" cy="2730674"/>
          </a:xfrm>
          <a:prstGeom prst="straightConnector1">
            <a:avLst/>
          </a:prstGeom>
          <a:ln w="762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xmlns="" id="{1772815B-BEFF-724E-8005-8E98E978FDCF}"/>
              </a:ext>
            </a:extLst>
          </p:cNvPr>
          <p:cNvCxnSpPr>
            <a:cxnSpLocks/>
          </p:cNvCxnSpPr>
          <p:nvPr/>
        </p:nvCxnSpPr>
        <p:spPr>
          <a:xfrm flipH="1" flipV="1">
            <a:off x="3102888" y="6647821"/>
            <a:ext cx="1440202" cy="1195060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xmlns="" id="{A32658EB-0BA7-1C44-AF03-A2D4875A2B58}"/>
              </a:ext>
            </a:extLst>
          </p:cNvPr>
          <p:cNvCxnSpPr>
            <a:cxnSpLocks/>
          </p:cNvCxnSpPr>
          <p:nvPr/>
        </p:nvCxnSpPr>
        <p:spPr>
          <a:xfrm flipH="1">
            <a:off x="2434868" y="4029415"/>
            <a:ext cx="1521330" cy="79116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xmlns="" id="{C5ECB590-88B7-FB43-8EDB-3AF91E8812D6}"/>
              </a:ext>
            </a:extLst>
          </p:cNvPr>
          <p:cNvCxnSpPr>
            <a:cxnSpLocks/>
          </p:cNvCxnSpPr>
          <p:nvPr/>
        </p:nvCxnSpPr>
        <p:spPr>
          <a:xfrm flipH="1">
            <a:off x="7330542" y="6990586"/>
            <a:ext cx="1425890" cy="852295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xmlns="" id="{B5562AC9-616B-9847-96C8-91D5CD4ED089}"/>
              </a:ext>
            </a:extLst>
          </p:cNvPr>
          <p:cNvCxnSpPr>
            <a:cxnSpLocks/>
          </p:cNvCxnSpPr>
          <p:nvPr/>
        </p:nvCxnSpPr>
        <p:spPr>
          <a:xfrm flipH="1" flipV="1">
            <a:off x="7767411" y="3940847"/>
            <a:ext cx="1490888" cy="1056238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D522EC1F-8668-A646-8170-25A8A4ED1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999" y="2239211"/>
            <a:ext cx="3035300" cy="889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51880C5F-090B-784C-8DF0-7C09EA3934AB}"/>
              </a:ext>
            </a:extLst>
          </p:cNvPr>
          <p:cNvSpPr txBox="1"/>
          <p:nvPr/>
        </p:nvSpPr>
        <p:spPr>
          <a:xfrm>
            <a:off x="4135827" y="3056368"/>
            <a:ext cx="3171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venir Roman" panose="02000503020000020003" pitchFamily="2" charset="0"/>
              </a:rPr>
              <a:t>Primarily</a:t>
            </a:r>
            <a:r>
              <a:rPr lang="it-IT" b="1" dirty="0">
                <a:solidFill>
                  <a:schemeClr val="bg1"/>
                </a:solidFill>
                <a:latin typeface="Avenir Roman" panose="02000503020000020003" pitchFamily="2" charset="0"/>
              </a:rPr>
              <a:t> for Scenario 1, for </a:t>
            </a:r>
            <a:r>
              <a:rPr lang="it-IT" b="1" dirty="0" err="1">
                <a:solidFill>
                  <a:schemeClr val="bg1"/>
                </a:solidFill>
                <a:latin typeface="Avenir Roman" panose="02000503020000020003" pitchFamily="2" charset="0"/>
              </a:rPr>
              <a:t>mortals</a:t>
            </a:r>
            <a:endParaRPr lang="it-IT" b="1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151B2365-9205-7048-A7EE-26814F776D1B}"/>
              </a:ext>
            </a:extLst>
          </p:cNvPr>
          <p:cNvSpPr txBox="1"/>
          <p:nvPr/>
        </p:nvSpPr>
        <p:spPr>
          <a:xfrm>
            <a:off x="8498413" y="5339850"/>
            <a:ext cx="2141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venir Roman" panose="02000503020000020003" pitchFamily="2" charset="0"/>
              </a:rPr>
              <a:t>Primarily</a:t>
            </a:r>
            <a:r>
              <a:rPr lang="it-IT" b="1" dirty="0">
                <a:solidFill>
                  <a:schemeClr val="bg1"/>
                </a:solidFill>
                <a:latin typeface="Avenir Roman" panose="02000503020000020003" pitchFamily="2" charset="0"/>
              </a:rPr>
              <a:t> for Scenario 4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768B440F-11A3-DA43-9109-99450C5BE241}"/>
              </a:ext>
            </a:extLst>
          </p:cNvPr>
          <p:cNvSpPr txBox="1"/>
          <p:nvPr/>
        </p:nvSpPr>
        <p:spPr>
          <a:xfrm>
            <a:off x="4783499" y="7688992"/>
            <a:ext cx="2141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Roman" panose="02000503020000020003" pitchFamily="2" charset="0"/>
              </a:rPr>
              <a:t>Primarily </a:t>
            </a:r>
            <a:r>
              <a:rPr lang="it-IT" b="1" dirty="0">
                <a:solidFill>
                  <a:schemeClr val="bg1"/>
                </a:solidFill>
                <a:latin typeface="Avenir Roman" panose="02000503020000020003" pitchFamily="2" charset="0"/>
              </a:rPr>
              <a:t>for Scenario 2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9010D435-0200-9946-BF6D-B7688565780F}"/>
              </a:ext>
            </a:extLst>
          </p:cNvPr>
          <p:cNvSpPr txBox="1"/>
          <p:nvPr/>
        </p:nvSpPr>
        <p:spPr>
          <a:xfrm>
            <a:off x="1291391" y="5028387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Roman" panose="02000503020000020003" pitchFamily="2" charset="0"/>
              </a:rPr>
              <a:t>Serves </a:t>
            </a:r>
            <a:r>
              <a:rPr lang="it-IT" b="1" dirty="0" err="1">
                <a:solidFill>
                  <a:schemeClr val="bg1"/>
                </a:solidFill>
                <a:latin typeface="Avenir Roman" panose="02000503020000020003" pitchFamily="2" charset="0"/>
              </a:rPr>
              <a:t>Scenarios</a:t>
            </a:r>
            <a:r>
              <a:rPr lang="it-IT" b="1" dirty="0">
                <a:solidFill>
                  <a:schemeClr val="bg1"/>
                </a:solidFill>
                <a:latin typeface="Avenir Roman" panose="02000503020000020003" pitchFamily="2" charset="0"/>
              </a:rPr>
              <a:t> 2 </a:t>
            </a:r>
          </a:p>
          <a:p>
            <a:r>
              <a:rPr lang="it-IT" b="1" dirty="0">
                <a:solidFill>
                  <a:schemeClr val="bg1"/>
                </a:solidFill>
                <a:latin typeface="Avenir Roman" panose="02000503020000020003" pitchFamily="2" charset="0"/>
              </a:rPr>
              <a:t>and 3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8F044154-9A31-6D4D-9858-07B2F5FB0949}"/>
              </a:ext>
            </a:extLst>
          </p:cNvPr>
          <p:cNvSpPr txBox="1"/>
          <p:nvPr/>
        </p:nvSpPr>
        <p:spPr>
          <a:xfrm>
            <a:off x="8523464" y="6248785"/>
            <a:ext cx="241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venir Roman" panose="02000503020000020003" pitchFamily="2" charset="0"/>
              </a:rPr>
              <a:t>Primarily</a:t>
            </a:r>
            <a:r>
              <a:rPr lang="it-IT" b="1" dirty="0">
                <a:solidFill>
                  <a:schemeClr val="bg1"/>
                </a:solidFill>
                <a:latin typeface="Avenir Roman" panose="02000503020000020003" pitchFamily="2" charset="0"/>
              </a:rPr>
              <a:t> for Scenario 4,</a:t>
            </a:r>
          </a:p>
          <a:p>
            <a:r>
              <a:rPr lang="it-IT" b="1" dirty="0">
                <a:solidFill>
                  <a:schemeClr val="bg1"/>
                </a:solidFill>
                <a:latin typeface="Avenir Roman" panose="02000503020000020003" pitchFamily="2" charset="0"/>
              </a:rPr>
              <a:t>A new/</a:t>
            </a:r>
            <a:r>
              <a:rPr lang="it-IT" b="1" dirty="0" err="1">
                <a:solidFill>
                  <a:schemeClr val="bg1"/>
                </a:solidFill>
                <a:latin typeface="Avenir Roman" panose="02000503020000020003" pitchFamily="2" charset="0"/>
              </a:rPr>
              <a:t>relaunching</a:t>
            </a:r>
            <a:r>
              <a:rPr lang="it-IT" b="1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venir Roman" panose="02000503020000020003" pitchFamily="2" charset="0"/>
              </a:rPr>
              <a:t>project</a:t>
            </a:r>
            <a:endParaRPr lang="it-IT" b="1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2F645A27-4EDB-CC47-B9FA-F3DE03A6C75B}"/>
              </a:ext>
            </a:extLst>
          </p:cNvPr>
          <p:cNvSpPr txBox="1"/>
          <p:nvPr/>
        </p:nvSpPr>
        <p:spPr>
          <a:xfrm>
            <a:off x="4696967" y="8506115"/>
            <a:ext cx="25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Roman" panose="02000503020000020003" pitchFamily="2" charset="0"/>
              </a:rPr>
              <a:t>A Running project. Also exemplifies mixed contents</a:t>
            </a:r>
            <a:endParaRPr lang="it-IT" b="1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97F34A69-3595-1241-9DFC-4ED5106D494F}"/>
              </a:ext>
            </a:extLst>
          </p:cNvPr>
          <p:cNvSpPr txBox="1"/>
          <p:nvPr/>
        </p:nvSpPr>
        <p:spPr>
          <a:xfrm>
            <a:off x="1255323" y="5933134"/>
            <a:ext cx="174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Roman" panose="02000503020000020003" pitchFamily="2" charset="0"/>
              </a:rPr>
              <a:t>A generic mash up</a:t>
            </a:r>
          </a:p>
          <a:p>
            <a:r>
              <a:rPr lang="en-US" b="1" dirty="0">
                <a:solidFill>
                  <a:schemeClr val="bg1"/>
                </a:solidFill>
                <a:latin typeface="Avenir Roman" panose="02000503020000020003" pitchFamily="2" charset="0"/>
              </a:rPr>
              <a:t>Aggregator. </a:t>
            </a:r>
            <a:endParaRPr lang="it-IT" b="1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964EB19E-A355-7E44-9725-550238E52A53}"/>
              </a:ext>
            </a:extLst>
          </p:cNvPr>
          <p:cNvSpPr txBox="1"/>
          <p:nvPr/>
        </p:nvSpPr>
        <p:spPr>
          <a:xfrm>
            <a:off x="10081294" y="7688992"/>
            <a:ext cx="2359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err="1">
                <a:latin typeface="Braggadocio" pitchFamily="82" charset="77"/>
              </a:rPr>
              <a:t>These</a:t>
            </a:r>
            <a:r>
              <a:rPr lang="it-IT" sz="3000" dirty="0">
                <a:latin typeface="Braggadocio" pitchFamily="82" charset="77"/>
              </a:rPr>
              <a:t> </a:t>
            </a:r>
            <a:r>
              <a:rPr lang="it-IT" sz="3000" dirty="0" err="1">
                <a:latin typeface="Braggadocio" pitchFamily="82" charset="77"/>
              </a:rPr>
              <a:t>actually</a:t>
            </a:r>
            <a:r>
              <a:rPr lang="it-IT" sz="3000" dirty="0">
                <a:latin typeface="Braggadocio" pitchFamily="82" charset="77"/>
              </a:rPr>
              <a:t> </a:t>
            </a:r>
            <a:r>
              <a:rPr lang="it-IT" sz="3000" dirty="0" err="1">
                <a:latin typeface="Braggadocio" pitchFamily="82" charset="77"/>
              </a:rPr>
              <a:t>exist</a:t>
            </a:r>
            <a:endParaRPr lang="it-IT" sz="3000" dirty="0">
              <a:latin typeface="Braggadocio" pitchFamily="82" charset="77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53BC5E64-0677-0746-B01B-2CF0C344B57F}"/>
              </a:ext>
            </a:extLst>
          </p:cNvPr>
          <p:cNvSpPr txBox="1"/>
          <p:nvPr/>
        </p:nvSpPr>
        <p:spPr>
          <a:xfrm>
            <a:off x="557576" y="2478748"/>
            <a:ext cx="2590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atin typeface="Edwardian Script ITC" panose="030303020407070D0804" pitchFamily="66" charset="77"/>
              </a:rPr>
              <a:t>Just use </a:t>
            </a:r>
            <a:r>
              <a:rPr lang="it-IT" sz="4000" b="1" dirty="0" err="1">
                <a:latin typeface="Edwardian Script ITC" panose="030303020407070D0804" pitchFamily="66" charset="77"/>
              </a:rPr>
              <a:t>your</a:t>
            </a:r>
            <a:r>
              <a:rPr lang="it-IT" sz="4000" b="1" dirty="0">
                <a:latin typeface="Edwardian Script ITC" panose="030303020407070D0804" pitchFamily="66" charset="77"/>
              </a:rPr>
              <a:t> </a:t>
            </a:r>
            <a:r>
              <a:rPr lang="it-IT" sz="4000" b="1" dirty="0" err="1">
                <a:latin typeface="Edwardian Script ITC" panose="030303020407070D0804" pitchFamily="66" charset="77"/>
              </a:rPr>
              <a:t>imagination</a:t>
            </a:r>
            <a:endParaRPr lang="it-IT" sz="4000" b="1" dirty="0">
              <a:latin typeface="Edwardian Script ITC" panose="030303020407070D0804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149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arrotondato 34">
            <a:extLst>
              <a:ext uri="{FF2B5EF4-FFF2-40B4-BE49-F238E27FC236}">
                <a16:creationId xmlns:a16="http://schemas.microsoft.com/office/drawing/2014/main" xmlns="" id="{2D65ADCD-1A49-CB40-A89E-9874F9CCD59B}"/>
              </a:ext>
            </a:extLst>
          </p:cNvPr>
          <p:cNvSpPr/>
          <p:nvPr/>
        </p:nvSpPr>
        <p:spPr>
          <a:xfrm>
            <a:off x="1026018" y="2220941"/>
            <a:ext cx="11324907" cy="2661754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xmlns="" id="{292BC7BC-C33B-EA4D-BCDA-81FBBC28555E}"/>
              </a:ext>
            </a:extLst>
          </p:cNvPr>
          <p:cNvSpPr/>
          <p:nvPr/>
        </p:nvSpPr>
        <p:spPr>
          <a:xfrm>
            <a:off x="914400" y="5078557"/>
            <a:ext cx="11686783" cy="4170199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B533893-8DCF-0642-8EEF-36426CF4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Digital Epigraphy using DTS</a:t>
            </a:r>
            <a:endParaRPr lang="it-IT" dirty="0"/>
          </a:p>
        </p:txBody>
      </p:sp>
      <p:sp>
        <p:nvSpPr>
          <p:cNvPr id="15" name="Rettangolo arrotondato 14">
            <a:extLst>
              <a:ext uri="{FF2B5EF4-FFF2-40B4-BE49-F238E27FC236}">
                <a16:creationId xmlns:a16="http://schemas.microsoft.com/office/drawing/2014/main" xmlns="" id="{A78B98D5-8502-F746-A9D4-565ACBF2ECAB}"/>
              </a:ext>
            </a:extLst>
          </p:cNvPr>
          <p:cNvSpPr/>
          <p:nvPr/>
        </p:nvSpPr>
        <p:spPr>
          <a:xfrm>
            <a:off x="7971475" y="5130860"/>
            <a:ext cx="2699855" cy="158177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EDAK</a:t>
            </a:r>
          </a:p>
        </p:txBody>
      </p:sp>
      <p:sp>
        <p:nvSpPr>
          <p:cNvPr id="20" name="Rettangolo arrotondato 19">
            <a:extLst>
              <a:ext uri="{FF2B5EF4-FFF2-40B4-BE49-F238E27FC236}">
                <a16:creationId xmlns:a16="http://schemas.microsoft.com/office/drawing/2014/main" xmlns="" id="{70B5BDAB-5924-C846-99CB-E0B9FF5F1D84}"/>
              </a:ext>
            </a:extLst>
          </p:cNvPr>
          <p:cNvSpPr/>
          <p:nvPr/>
        </p:nvSpPr>
        <p:spPr>
          <a:xfrm>
            <a:off x="5899530" y="2735266"/>
            <a:ext cx="3406149" cy="142796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?</a:t>
            </a:r>
            <a:r>
              <a:rPr lang="it-IT" sz="3600" dirty="0" err="1"/>
              <a:t>Ep?Info</a:t>
            </a:r>
            <a:r>
              <a:rPr lang="it-IT" sz="3600" dirty="0"/>
              <a:t>?</a:t>
            </a:r>
            <a:r>
              <a:rPr lang="it-IT" dirty="0"/>
              <a:t> </a:t>
            </a:r>
          </a:p>
        </p:txBody>
      </p:sp>
      <p:sp>
        <p:nvSpPr>
          <p:cNvPr id="21" name="Rettangolo arrotondato 20">
            <a:extLst>
              <a:ext uri="{FF2B5EF4-FFF2-40B4-BE49-F238E27FC236}">
                <a16:creationId xmlns:a16="http://schemas.microsoft.com/office/drawing/2014/main" xmlns="" id="{8AC80FD0-8D80-9641-A935-121E6504E0C2}"/>
              </a:ext>
            </a:extLst>
          </p:cNvPr>
          <p:cNvSpPr/>
          <p:nvPr/>
        </p:nvSpPr>
        <p:spPr>
          <a:xfrm>
            <a:off x="1496095" y="3167621"/>
            <a:ext cx="3238451" cy="131357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/>
              <a:t>Semitic</a:t>
            </a:r>
            <a:r>
              <a:rPr lang="it-IT" sz="3600" dirty="0"/>
              <a:t>/ </a:t>
            </a:r>
            <a:r>
              <a:rPr lang="it-IT" sz="3600" dirty="0" err="1"/>
              <a:t>Sanscrit</a:t>
            </a:r>
            <a:r>
              <a:rPr lang="it-IT" sz="3600" dirty="0"/>
              <a:t> ???</a:t>
            </a:r>
          </a:p>
        </p:txBody>
      </p:sp>
      <p:sp>
        <p:nvSpPr>
          <p:cNvPr id="22" name="Segnaposto testo 11">
            <a:extLst>
              <a:ext uri="{FF2B5EF4-FFF2-40B4-BE49-F238E27FC236}">
                <a16:creationId xmlns:a16="http://schemas.microsoft.com/office/drawing/2014/main" xmlns="" id="{ECA868B9-2125-884B-9C37-2027B8A60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546" y="7493130"/>
            <a:ext cx="2382390" cy="158186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0" algn="ctr">
              <a:buNone/>
            </a:pPr>
            <a:r>
              <a:rPr lang="it-IT" dirty="0" err="1">
                <a:solidFill>
                  <a:schemeClr val="bg1"/>
                </a:solidFill>
              </a:rPr>
              <a:t>BetMas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xmlns="" id="{A2AAD7B5-F2A4-2243-929C-037C03D90869}"/>
              </a:ext>
            </a:extLst>
          </p:cNvPr>
          <p:cNvCxnSpPr>
            <a:cxnSpLocks/>
            <a:stCxn id="22" idx="0"/>
            <a:endCxn id="41" idx="2"/>
          </p:cNvCxnSpPr>
          <p:nvPr/>
        </p:nvCxnSpPr>
        <p:spPr>
          <a:xfrm flipH="1" flipV="1">
            <a:off x="5854465" y="6534307"/>
            <a:ext cx="71276" cy="958823"/>
          </a:xfrm>
          <a:prstGeom prst="straightConnector1">
            <a:avLst/>
          </a:prstGeom>
          <a:ln w="762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xmlns="" id="{1772815B-BEFF-724E-8005-8E98E978FDCF}"/>
              </a:ext>
            </a:extLst>
          </p:cNvPr>
          <p:cNvCxnSpPr>
            <a:cxnSpLocks/>
            <a:stCxn id="22" idx="1"/>
            <a:endCxn id="28" idx="3"/>
          </p:cNvCxnSpPr>
          <p:nvPr/>
        </p:nvCxnSpPr>
        <p:spPr>
          <a:xfrm flipH="1" flipV="1">
            <a:off x="3558909" y="6475961"/>
            <a:ext cx="1175637" cy="1808103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xmlns="" id="{A32658EB-0BA7-1C44-AF03-A2D4875A2B58}"/>
              </a:ext>
            </a:extLst>
          </p:cNvPr>
          <p:cNvCxnSpPr>
            <a:cxnSpLocks/>
            <a:stCxn id="20" idx="1"/>
            <a:endCxn id="21" idx="3"/>
          </p:cNvCxnSpPr>
          <p:nvPr/>
        </p:nvCxnSpPr>
        <p:spPr>
          <a:xfrm flipH="1">
            <a:off x="4734546" y="3449250"/>
            <a:ext cx="1164984" cy="37516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xmlns="" id="{C5ECB590-88B7-FB43-8EDB-3AF91E8812D6}"/>
              </a:ext>
            </a:extLst>
          </p:cNvPr>
          <p:cNvCxnSpPr>
            <a:cxnSpLocks/>
            <a:stCxn id="15" idx="2"/>
            <a:endCxn id="22" idx="3"/>
          </p:cNvCxnSpPr>
          <p:nvPr/>
        </p:nvCxnSpPr>
        <p:spPr>
          <a:xfrm flipH="1">
            <a:off x="7116936" y="6712639"/>
            <a:ext cx="2204467" cy="1571425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xmlns="" id="{B5562AC9-616B-9847-96C8-91D5CD4ED089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8533128" y="4077811"/>
            <a:ext cx="788275" cy="1053049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151B2365-9205-7048-A7EE-26814F776D1B}"/>
              </a:ext>
            </a:extLst>
          </p:cNvPr>
          <p:cNvSpPr txBox="1"/>
          <p:nvPr/>
        </p:nvSpPr>
        <p:spPr>
          <a:xfrm>
            <a:off x="8195428" y="5376436"/>
            <a:ext cx="2141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venir Roman" panose="02000503020000020003" pitchFamily="2" charset="0"/>
              </a:rPr>
              <a:t>Primarily</a:t>
            </a:r>
            <a:r>
              <a:rPr lang="it-IT" b="1" dirty="0">
                <a:solidFill>
                  <a:schemeClr val="bg1"/>
                </a:solidFill>
                <a:latin typeface="Avenir Roman" panose="02000503020000020003" pitchFamily="2" charset="0"/>
              </a:rPr>
              <a:t> for Scenario 4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768B440F-11A3-DA43-9109-99450C5BE241}"/>
              </a:ext>
            </a:extLst>
          </p:cNvPr>
          <p:cNvSpPr txBox="1"/>
          <p:nvPr/>
        </p:nvSpPr>
        <p:spPr>
          <a:xfrm>
            <a:off x="4783499" y="7688992"/>
            <a:ext cx="2141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Roman" panose="02000503020000020003" pitchFamily="2" charset="0"/>
              </a:rPr>
              <a:t>Primarily </a:t>
            </a:r>
            <a:r>
              <a:rPr lang="it-IT" b="1" dirty="0">
                <a:solidFill>
                  <a:schemeClr val="bg1"/>
                </a:solidFill>
                <a:latin typeface="Avenir Roman" panose="02000503020000020003" pitchFamily="2" charset="0"/>
              </a:rPr>
              <a:t>for Scenario 2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8F044154-9A31-6D4D-9858-07B2F5FB0949}"/>
              </a:ext>
            </a:extLst>
          </p:cNvPr>
          <p:cNvSpPr txBox="1"/>
          <p:nvPr/>
        </p:nvSpPr>
        <p:spPr>
          <a:xfrm>
            <a:off x="8163515" y="6248785"/>
            <a:ext cx="241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venir Roman" panose="02000503020000020003" pitchFamily="2" charset="0"/>
              </a:rPr>
              <a:t>Primarily</a:t>
            </a:r>
            <a:r>
              <a:rPr lang="it-IT" b="1" dirty="0">
                <a:solidFill>
                  <a:schemeClr val="bg1"/>
                </a:solidFill>
                <a:latin typeface="Avenir Roman" panose="02000503020000020003" pitchFamily="2" charset="0"/>
              </a:rPr>
              <a:t> for Scenario 4,</a:t>
            </a:r>
          </a:p>
          <a:p>
            <a:r>
              <a:rPr lang="it-IT" b="1" dirty="0">
                <a:solidFill>
                  <a:schemeClr val="bg1"/>
                </a:solidFill>
                <a:latin typeface="Avenir Roman" panose="02000503020000020003" pitchFamily="2" charset="0"/>
              </a:rPr>
              <a:t>A new/</a:t>
            </a:r>
            <a:r>
              <a:rPr lang="it-IT" b="1" dirty="0" err="1">
                <a:solidFill>
                  <a:schemeClr val="bg1"/>
                </a:solidFill>
                <a:latin typeface="Avenir Roman" panose="02000503020000020003" pitchFamily="2" charset="0"/>
              </a:rPr>
              <a:t>relaunching</a:t>
            </a:r>
            <a:r>
              <a:rPr lang="it-IT" b="1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venir Roman" panose="02000503020000020003" pitchFamily="2" charset="0"/>
              </a:rPr>
              <a:t>project</a:t>
            </a:r>
            <a:endParaRPr lang="it-IT" b="1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2F645A27-4EDB-CC47-B9FA-F3DE03A6C75B}"/>
              </a:ext>
            </a:extLst>
          </p:cNvPr>
          <p:cNvSpPr txBox="1"/>
          <p:nvPr/>
        </p:nvSpPr>
        <p:spPr>
          <a:xfrm>
            <a:off x="4696967" y="8506115"/>
            <a:ext cx="25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Roman" panose="02000503020000020003" pitchFamily="2" charset="0"/>
              </a:rPr>
              <a:t>A Running project. Also exemplifies mixed contents</a:t>
            </a:r>
            <a:endParaRPr lang="it-IT" b="1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964EB19E-A355-7E44-9725-550238E52A53}"/>
              </a:ext>
            </a:extLst>
          </p:cNvPr>
          <p:cNvSpPr txBox="1"/>
          <p:nvPr/>
        </p:nvSpPr>
        <p:spPr>
          <a:xfrm>
            <a:off x="10337361" y="6986294"/>
            <a:ext cx="2359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err="1">
                <a:latin typeface="Braggadocio" pitchFamily="82" charset="77"/>
              </a:rPr>
              <a:t>These</a:t>
            </a:r>
            <a:r>
              <a:rPr lang="it-IT" sz="3000" dirty="0">
                <a:latin typeface="Braggadocio" pitchFamily="82" charset="77"/>
              </a:rPr>
              <a:t> </a:t>
            </a:r>
            <a:r>
              <a:rPr lang="it-IT" sz="3000" dirty="0" err="1">
                <a:latin typeface="Braggadocio" pitchFamily="82" charset="77"/>
              </a:rPr>
              <a:t>actually</a:t>
            </a:r>
            <a:r>
              <a:rPr lang="it-IT" sz="3000" dirty="0">
                <a:latin typeface="Braggadocio" pitchFamily="82" charset="77"/>
              </a:rPr>
              <a:t> </a:t>
            </a:r>
            <a:r>
              <a:rPr lang="it-IT" sz="3000" dirty="0" err="1">
                <a:latin typeface="Braggadocio" pitchFamily="82" charset="77"/>
              </a:rPr>
              <a:t>exist</a:t>
            </a:r>
            <a:endParaRPr lang="it-IT" sz="3000" dirty="0">
              <a:latin typeface="Braggadocio" pitchFamily="82" charset="77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53BC5E64-0677-0746-B01B-2CF0C344B57F}"/>
              </a:ext>
            </a:extLst>
          </p:cNvPr>
          <p:cNvSpPr txBox="1"/>
          <p:nvPr/>
        </p:nvSpPr>
        <p:spPr>
          <a:xfrm>
            <a:off x="10028657" y="2890098"/>
            <a:ext cx="2054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atin typeface="Edwardian Script ITC" panose="030303020407070D0804" pitchFamily="66" charset="77"/>
              </a:rPr>
              <a:t>Just use </a:t>
            </a:r>
            <a:r>
              <a:rPr lang="it-IT" sz="4000" b="1" dirty="0" err="1">
                <a:latin typeface="Edwardian Script ITC" panose="030303020407070D0804" pitchFamily="66" charset="77"/>
              </a:rPr>
              <a:t>your</a:t>
            </a:r>
            <a:r>
              <a:rPr lang="it-IT" sz="4000" b="1" dirty="0">
                <a:latin typeface="Edwardian Script ITC" panose="030303020407070D0804" pitchFamily="66" charset="77"/>
              </a:rPr>
              <a:t> </a:t>
            </a:r>
            <a:r>
              <a:rPr lang="it-IT" sz="4000" b="1" dirty="0" err="1">
                <a:latin typeface="Edwardian Script ITC" panose="030303020407070D0804" pitchFamily="66" charset="77"/>
              </a:rPr>
              <a:t>imagination</a:t>
            </a:r>
            <a:endParaRPr lang="it-IT" sz="4000" b="1" dirty="0">
              <a:latin typeface="Edwardian Script ITC" panose="030303020407070D0804" pitchFamily="66" charset="77"/>
            </a:endParaRPr>
          </a:p>
        </p:txBody>
      </p:sp>
      <p:sp>
        <p:nvSpPr>
          <p:cNvPr id="28" name="Rettangolo arrotondato 27">
            <a:extLst>
              <a:ext uri="{FF2B5EF4-FFF2-40B4-BE49-F238E27FC236}">
                <a16:creationId xmlns:a16="http://schemas.microsoft.com/office/drawing/2014/main" xmlns="" id="{54B18281-105E-2E47-8938-06FEDC0C70AB}"/>
              </a:ext>
            </a:extLst>
          </p:cNvPr>
          <p:cNvSpPr/>
          <p:nvPr/>
        </p:nvSpPr>
        <p:spPr>
          <a:xfrm>
            <a:off x="1504640" y="6031048"/>
            <a:ext cx="2054269" cy="88982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EAGLE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xmlns="" id="{48589B46-CD8A-0143-A964-CE6FB6F641E0}"/>
              </a:ext>
            </a:extLst>
          </p:cNvPr>
          <p:cNvCxnSpPr>
            <a:cxnSpLocks/>
            <a:stCxn id="21" idx="2"/>
            <a:endCxn id="28" idx="0"/>
          </p:cNvCxnSpPr>
          <p:nvPr/>
        </p:nvCxnSpPr>
        <p:spPr>
          <a:xfrm flipH="1">
            <a:off x="2531775" y="4481199"/>
            <a:ext cx="583546" cy="1549849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xmlns="" id="{D8482852-FBCC-3A4F-AD02-7FE350BB8BB1}"/>
              </a:ext>
            </a:extLst>
          </p:cNvPr>
          <p:cNvCxnSpPr>
            <a:cxnSpLocks/>
            <a:stCxn id="15" idx="1"/>
            <a:endCxn id="41" idx="3"/>
          </p:cNvCxnSpPr>
          <p:nvPr/>
        </p:nvCxnSpPr>
        <p:spPr>
          <a:xfrm flipH="1" flipV="1">
            <a:off x="6953673" y="5815945"/>
            <a:ext cx="1017802" cy="105805"/>
          </a:xfrm>
          <a:prstGeom prst="straightConnector1">
            <a:avLst/>
          </a:prstGeom>
          <a:ln w="762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xmlns="" id="{7F791D18-CBF0-9D41-A0DA-9C01B9BBA1B5}"/>
              </a:ext>
            </a:extLst>
          </p:cNvPr>
          <p:cNvCxnSpPr>
            <a:cxnSpLocks/>
            <a:stCxn id="15" idx="2"/>
            <a:endCxn id="39" idx="0"/>
          </p:cNvCxnSpPr>
          <p:nvPr/>
        </p:nvCxnSpPr>
        <p:spPr>
          <a:xfrm flipH="1">
            <a:off x="9004653" y="6712639"/>
            <a:ext cx="316750" cy="1283712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tangolo arrotondato 38">
            <a:extLst>
              <a:ext uri="{FF2B5EF4-FFF2-40B4-BE49-F238E27FC236}">
                <a16:creationId xmlns:a16="http://schemas.microsoft.com/office/drawing/2014/main" xmlns="" id="{E5852B65-596D-9940-B178-0223751F3863}"/>
              </a:ext>
            </a:extLst>
          </p:cNvPr>
          <p:cNvSpPr/>
          <p:nvPr/>
        </p:nvSpPr>
        <p:spPr>
          <a:xfrm>
            <a:off x="7971475" y="7996351"/>
            <a:ext cx="2066356" cy="7515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/>
              <a:t>Perseids</a:t>
            </a:r>
            <a:endParaRPr lang="it-IT" sz="3600" dirty="0"/>
          </a:p>
        </p:txBody>
      </p:sp>
      <p:sp>
        <p:nvSpPr>
          <p:cNvPr id="41" name="Rettangolo arrotondato 40">
            <a:extLst>
              <a:ext uri="{FF2B5EF4-FFF2-40B4-BE49-F238E27FC236}">
                <a16:creationId xmlns:a16="http://schemas.microsoft.com/office/drawing/2014/main" xmlns="" id="{4D631873-1346-3E43-A338-4F80F5329F3F}"/>
              </a:ext>
            </a:extLst>
          </p:cNvPr>
          <p:cNvSpPr/>
          <p:nvPr/>
        </p:nvSpPr>
        <p:spPr>
          <a:xfrm>
            <a:off x="4755257" y="5097583"/>
            <a:ext cx="2198416" cy="143672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/>
              <a:t>EAGLE </a:t>
            </a:r>
            <a:r>
              <a:rPr lang="it-IT" sz="2500" dirty="0" err="1"/>
              <a:t>Vocabularies</a:t>
            </a:r>
            <a:endParaRPr lang="it-IT" sz="2500" dirty="0"/>
          </a:p>
          <a:p>
            <a:pPr algn="ctr"/>
            <a:r>
              <a:rPr lang="it-IT" sz="2500" dirty="0"/>
              <a:t>+ </a:t>
            </a:r>
            <a:r>
              <a:rPr lang="it-IT" sz="2500" dirty="0" err="1"/>
              <a:t>EpOnt</a:t>
            </a:r>
            <a:endParaRPr lang="it-IT" sz="2500" dirty="0"/>
          </a:p>
        </p:txBody>
      </p:sp>
      <p:sp>
        <p:nvSpPr>
          <p:cNvPr id="53" name="Rettangolo arrotondato 52">
            <a:extLst>
              <a:ext uri="{FF2B5EF4-FFF2-40B4-BE49-F238E27FC236}">
                <a16:creationId xmlns:a16="http://schemas.microsoft.com/office/drawing/2014/main" xmlns="" id="{3046FD10-FC74-7D46-B578-A3C4B55579E8}"/>
              </a:ext>
            </a:extLst>
          </p:cNvPr>
          <p:cNvSpPr/>
          <p:nvPr/>
        </p:nvSpPr>
        <p:spPr>
          <a:xfrm>
            <a:off x="1040395" y="8051872"/>
            <a:ext cx="3035919" cy="11144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/>
              <a:t>Vocabulary</a:t>
            </a:r>
            <a:r>
              <a:rPr lang="it-IT" sz="3600" dirty="0"/>
              <a:t> editor</a:t>
            </a:r>
          </a:p>
        </p:txBody>
      </p: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xmlns="" id="{04648629-42B5-844A-AD9B-DD0B511D84F9}"/>
              </a:ext>
            </a:extLst>
          </p:cNvPr>
          <p:cNvCxnSpPr>
            <a:cxnSpLocks/>
            <a:stCxn id="53" idx="0"/>
            <a:endCxn id="28" idx="2"/>
          </p:cNvCxnSpPr>
          <p:nvPr/>
        </p:nvCxnSpPr>
        <p:spPr>
          <a:xfrm flipH="1" flipV="1">
            <a:off x="2531775" y="6920874"/>
            <a:ext cx="26580" cy="1130998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xmlns="" id="{DAF2D9DC-7D4C-1A4B-8766-ED966F0C7624}"/>
              </a:ext>
            </a:extLst>
          </p:cNvPr>
          <p:cNvCxnSpPr>
            <a:cxnSpLocks/>
            <a:endCxn id="21" idx="3"/>
          </p:cNvCxnSpPr>
          <p:nvPr/>
        </p:nvCxnSpPr>
        <p:spPr>
          <a:xfrm flipH="1" flipV="1">
            <a:off x="4734546" y="3824410"/>
            <a:ext cx="1105606" cy="1380212"/>
          </a:xfrm>
          <a:prstGeom prst="straightConnector1">
            <a:avLst/>
          </a:prstGeom>
          <a:ln w="762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xmlns="" id="{F0BD5D5B-5423-C44B-8508-05C8017EC994}"/>
              </a:ext>
            </a:extLst>
          </p:cNvPr>
          <p:cNvCxnSpPr>
            <a:cxnSpLocks/>
            <a:endCxn id="28" idx="3"/>
          </p:cNvCxnSpPr>
          <p:nvPr/>
        </p:nvCxnSpPr>
        <p:spPr>
          <a:xfrm flipH="1">
            <a:off x="3558909" y="5886813"/>
            <a:ext cx="1138058" cy="589148"/>
          </a:xfrm>
          <a:prstGeom prst="straightConnector1">
            <a:avLst/>
          </a:prstGeom>
          <a:ln w="762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xmlns="" id="{24CB4631-35A0-164D-A5C5-B22BBFB112B4}"/>
              </a:ext>
            </a:extLst>
          </p:cNvPr>
          <p:cNvCxnSpPr>
            <a:cxnSpLocks/>
            <a:stCxn id="41" idx="0"/>
            <a:endCxn id="20" idx="2"/>
          </p:cNvCxnSpPr>
          <p:nvPr/>
        </p:nvCxnSpPr>
        <p:spPr>
          <a:xfrm flipV="1">
            <a:off x="5854465" y="4163233"/>
            <a:ext cx="1748140" cy="934350"/>
          </a:xfrm>
          <a:prstGeom prst="straightConnector1">
            <a:avLst/>
          </a:prstGeom>
          <a:ln w="762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tangolo arrotondato 83">
            <a:extLst>
              <a:ext uri="{FF2B5EF4-FFF2-40B4-BE49-F238E27FC236}">
                <a16:creationId xmlns:a16="http://schemas.microsoft.com/office/drawing/2014/main" xmlns="" id="{38860351-41AA-7F41-A43A-CBB1004E5C8D}"/>
              </a:ext>
            </a:extLst>
          </p:cNvPr>
          <p:cNvSpPr/>
          <p:nvPr/>
        </p:nvSpPr>
        <p:spPr>
          <a:xfrm rot="16200000">
            <a:off x="-243781" y="4759709"/>
            <a:ext cx="2054269" cy="88982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tx1"/>
                </a:solidFill>
              </a:rPr>
              <a:t>IDEA</a:t>
            </a:r>
          </a:p>
        </p:txBody>
      </p:sp>
      <p:cxnSp>
        <p:nvCxnSpPr>
          <p:cNvPr id="94" name="Connettore 2 93">
            <a:extLst>
              <a:ext uri="{FF2B5EF4-FFF2-40B4-BE49-F238E27FC236}">
                <a16:creationId xmlns:a16="http://schemas.microsoft.com/office/drawing/2014/main" xmlns="" id="{EAC5080C-9653-9944-942E-57D0F54FC331}"/>
              </a:ext>
            </a:extLst>
          </p:cNvPr>
          <p:cNvCxnSpPr>
            <a:cxnSpLocks/>
            <a:stCxn id="53" idx="0"/>
            <a:endCxn id="41" idx="2"/>
          </p:cNvCxnSpPr>
          <p:nvPr/>
        </p:nvCxnSpPr>
        <p:spPr>
          <a:xfrm flipV="1">
            <a:off x="2558355" y="6534307"/>
            <a:ext cx="3296110" cy="1517565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412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F781470-C525-3E42-9E74-569307C8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548409"/>
            <a:ext cx="11861799" cy="1397000"/>
          </a:xfrm>
        </p:spPr>
        <p:txBody>
          <a:bodyPr/>
          <a:lstStyle/>
          <a:p>
            <a:r>
              <a:rPr lang="it-IT" dirty="0"/>
              <a:t>Comparative Digital </a:t>
            </a:r>
            <a:r>
              <a:rPr lang="it-IT" dirty="0" err="1"/>
              <a:t>Epigraphy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89EBC32-33F4-5346-B71D-A84EB41C0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3000" dirty="0"/>
              <a:t>Networking </a:t>
            </a:r>
            <a:r>
              <a:rPr lang="it-IT" sz="3000" dirty="0" err="1"/>
              <a:t>existing</a:t>
            </a:r>
            <a:r>
              <a:rPr lang="it-IT" sz="3000" dirty="0"/>
              <a:t> </a:t>
            </a:r>
            <a:r>
              <a:rPr lang="it-IT" sz="3000" dirty="0" err="1"/>
              <a:t>available</a:t>
            </a:r>
            <a:r>
              <a:rPr lang="it-IT" sz="3000" dirty="0"/>
              <a:t> data and </a:t>
            </a:r>
            <a:r>
              <a:rPr lang="it-IT" sz="3000" dirty="0" err="1"/>
              <a:t>reusing</a:t>
            </a:r>
            <a:r>
              <a:rPr lang="it-IT" sz="3000" dirty="0"/>
              <a:t> </a:t>
            </a:r>
            <a:r>
              <a:rPr lang="it-IT" sz="3000" dirty="0" err="1"/>
              <a:t>it</a:t>
            </a:r>
            <a:r>
              <a:rPr lang="it-IT" sz="3000" dirty="0"/>
              <a:t> for </a:t>
            </a:r>
            <a:r>
              <a:rPr lang="it-IT" sz="3000" dirty="0" err="1"/>
              <a:t>analysis</a:t>
            </a:r>
            <a:r>
              <a:rPr lang="it-IT" sz="3000" dirty="0"/>
              <a:t> with an </a:t>
            </a:r>
            <a:r>
              <a:rPr lang="it-IT" sz="3000" dirty="0" err="1"/>
              <a:t>ontology</a:t>
            </a:r>
            <a:r>
              <a:rPr lang="it-IT" sz="3000" dirty="0"/>
              <a:t> </a:t>
            </a:r>
            <a:r>
              <a:rPr lang="it-IT" sz="3000" dirty="0" err="1"/>
              <a:t>based</a:t>
            </a:r>
            <a:r>
              <a:rPr lang="it-IT" sz="3000" dirty="0"/>
              <a:t> on </a:t>
            </a:r>
            <a:r>
              <a:rPr lang="it-IT" sz="3000" dirty="0" err="1"/>
              <a:t>CRMtext</a:t>
            </a:r>
            <a:r>
              <a:rPr lang="it-IT" sz="3000" dirty="0"/>
              <a:t> and EAGLE CIDOC-CRM</a:t>
            </a:r>
          </a:p>
          <a:p>
            <a:r>
              <a:rPr lang="it-IT" sz="3000" dirty="0" err="1"/>
              <a:t>Recontextualizing</a:t>
            </a:r>
            <a:r>
              <a:rPr lang="it-IT" sz="3000" dirty="0"/>
              <a:t> </a:t>
            </a:r>
            <a:r>
              <a:rPr lang="it-IT" sz="3000" dirty="0" err="1"/>
              <a:t>isolated</a:t>
            </a:r>
            <a:r>
              <a:rPr lang="it-IT" sz="3000" dirty="0"/>
              <a:t> </a:t>
            </a:r>
            <a:r>
              <a:rPr lang="it-IT" sz="3000" dirty="0" err="1"/>
              <a:t>datasets</a:t>
            </a:r>
            <a:endParaRPr lang="it-IT" sz="3000" dirty="0"/>
          </a:p>
          <a:p>
            <a:r>
              <a:rPr lang="it-IT" sz="3000" dirty="0" err="1"/>
              <a:t>Looking</a:t>
            </a:r>
            <a:r>
              <a:rPr lang="it-IT" sz="3000" dirty="0"/>
              <a:t> </a:t>
            </a:r>
            <a:r>
              <a:rPr lang="it-IT" sz="3000" b="1" dirty="0" err="1"/>
              <a:t>at</a:t>
            </a:r>
            <a:r>
              <a:rPr lang="it-IT" sz="3000" b="1" dirty="0"/>
              <a:t> </a:t>
            </a:r>
            <a:r>
              <a:rPr lang="it-IT" sz="3000" b="1" dirty="0" err="1"/>
              <a:t>continuities</a:t>
            </a:r>
            <a:r>
              <a:rPr lang="it-IT" sz="3000" b="1" dirty="0"/>
              <a:t> and </a:t>
            </a:r>
            <a:r>
              <a:rPr lang="it-IT" sz="3000" b="1" dirty="0" err="1"/>
              <a:t>discontinuities</a:t>
            </a:r>
            <a:r>
              <a:rPr lang="it-IT" sz="3000" b="1" dirty="0"/>
              <a:t> in the </a:t>
            </a:r>
            <a:r>
              <a:rPr lang="it-IT" sz="3000" b="1" dirty="0" err="1"/>
              <a:t>epigraphic</a:t>
            </a:r>
            <a:r>
              <a:rPr lang="it-IT" sz="3000" b="1" dirty="0"/>
              <a:t> production from a </a:t>
            </a:r>
            <a:r>
              <a:rPr lang="it-IT" sz="3000" b="1" dirty="0" err="1"/>
              <a:t>distant</a:t>
            </a:r>
            <a:r>
              <a:rPr lang="it-IT" sz="3000" b="1" dirty="0"/>
              <a:t> </a:t>
            </a:r>
            <a:r>
              <a:rPr lang="it-IT" sz="3000" b="1" dirty="0" err="1"/>
              <a:t>perspective</a:t>
            </a:r>
            <a:r>
              <a:rPr lang="it-IT" sz="3000" b="1" dirty="0"/>
              <a:t> </a:t>
            </a:r>
          </a:p>
          <a:p>
            <a:r>
              <a:rPr lang="it-IT" sz="3000" dirty="0" err="1"/>
              <a:t>Explore</a:t>
            </a:r>
            <a:r>
              <a:rPr lang="it-IT" sz="3000" dirty="0"/>
              <a:t> and </a:t>
            </a:r>
            <a:r>
              <a:rPr lang="it-IT" sz="3000" dirty="0" err="1"/>
              <a:t>identify</a:t>
            </a:r>
            <a:r>
              <a:rPr lang="it-IT" sz="3000" dirty="0"/>
              <a:t> new </a:t>
            </a:r>
            <a:r>
              <a:rPr lang="it-IT" sz="3000" b="1" dirty="0" err="1"/>
              <a:t>questions</a:t>
            </a:r>
            <a:r>
              <a:rPr lang="it-IT" sz="3000" dirty="0"/>
              <a:t> on </a:t>
            </a:r>
            <a:r>
              <a:rPr lang="it-IT" sz="3000" dirty="0" err="1"/>
              <a:t>written</a:t>
            </a:r>
            <a:r>
              <a:rPr lang="it-IT" sz="3000" dirty="0"/>
              <a:t> </a:t>
            </a:r>
            <a:r>
              <a:rPr lang="it-IT" sz="3000" dirty="0" err="1"/>
              <a:t>artefacts</a:t>
            </a:r>
            <a:r>
              <a:rPr lang="it-IT" sz="3000" dirty="0"/>
              <a:t> </a:t>
            </a:r>
            <a:r>
              <a:rPr lang="it-IT" sz="3000" dirty="0" err="1"/>
              <a:t>based</a:t>
            </a:r>
            <a:r>
              <a:rPr lang="it-IT" sz="3000" dirty="0"/>
              <a:t> on </a:t>
            </a:r>
            <a:r>
              <a:rPr lang="it-IT" sz="3000" dirty="0" err="1"/>
              <a:t>typologies</a:t>
            </a:r>
            <a:r>
              <a:rPr lang="it-IT" sz="3000" dirty="0"/>
              <a:t> and relations </a:t>
            </a:r>
            <a:r>
              <a:rPr lang="it-IT" sz="3000" dirty="0" err="1"/>
              <a:t>including</a:t>
            </a:r>
            <a:r>
              <a:rPr lang="it-IT" sz="3000" dirty="0"/>
              <a:t> </a:t>
            </a:r>
            <a:r>
              <a:rPr lang="it-IT" sz="3000" dirty="0" err="1"/>
              <a:t>manuscripts</a:t>
            </a:r>
            <a:r>
              <a:rPr lang="it-IT" sz="3000" dirty="0"/>
              <a:t>, </a:t>
            </a:r>
            <a:r>
              <a:rPr lang="it-IT" sz="3000" dirty="0" err="1"/>
              <a:t>coins</a:t>
            </a:r>
            <a:r>
              <a:rPr lang="it-IT" sz="3000" dirty="0"/>
              <a:t>, </a:t>
            </a:r>
            <a:r>
              <a:rPr lang="it-IT" sz="3000" dirty="0" err="1"/>
              <a:t>papyri</a:t>
            </a:r>
            <a:r>
              <a:rPr lang="it-IT" sz="3000" dirty="0"/>
              <a:t>, etc. </a:t>
            </a:r>
            <a:r>
              <a:rPr lang="it-IT" sz="3000" dirty="0" err="1"/>
              <a:t>testing</a:t>
            </a:r>
            <a:r>
              <a:rPr lang="it-IT" sz="3000" dirty="0"/>
              <a:t> </a:t>
            </a:r>
            <a:r>
              <a:rPr lang="it-IT" sz="3000" dirty="0" err="1"/>
              <a:t>if</a:t>
            </a:r>
            <a:r>
              <a:rPr lang="it-IT" sz="3000" dirty="0"/>
              <a:t> breaking the </a:t>
            </a:r>
            <a:r>
              <a:rPr lang="it-IT" sz="3000" dirty="0" err="1"/>
              <a:t>distinctions</a:t>
            </a:r>
            <a:r>
              <a:rPr lang="it-IT" sz="3000" dirty="0"/>
              <a:t> </a:t>
            </a:r>
            <a:r>
              <a:rPr lang="it-IT" sz="3000" dirty="0" err="1"/>
              <a:t>takes</a:t>
            </a:r>
            <a:r>
              <a:rPr lang="it-IT" sz="3000" dirty="0"/>
              <a:t> </a:t>
            </a:r>
            <a:r>
              <a:rPr lang="it-IT" sz="3000" dirty="0" err="1"/>
              <a:t>anywhere</a:t>
            </a:r>
            <a:r>
              <a:rPr lang="it-IT" sz="3000" dirty="0"/>
              <a:t>.</a:t>
            </a:r>
          </a:p>
          <a:p>
            <a:r>
              <a:rPr lang="it-IT" sz="3000" dirty="0" err="1"/>
              <a:t>Prototyping</a:t>
            </a:r>
            <a:r>
              <a:rPr lang="it-IT" sz="3000" dirty="0"/>
              <a:t> </a:t>
            </a:r>
            <a:r>
              <a:rPr lang="it-IT" sz="3000" dirty="0" err="1"/>
              <a:t>based</a:t>
            </a:r>
            <a:r>
              <a:rPr lang="it-IT" sz="3000" dirty="0"/>
              <a:t> on DTS </a:t>
            </a:r>
            <a:r>
              <a:rPr lang="it-IT" sz="3000" dirty="0" err="1"/>
              <a:t>exchanges</a:t>
            </a:r>
            <a:r>
              <a:rPr lang="it-IT" sz="3000" dirty="0"/>
              <a:t> and RDF </a:t>
            </a:r>
            <a:r>
              <a:rPr lang="it-IT" sz="3000" dirty="0" err="1"/>
              <a:t>serializations</a:t>
            </a:r>
            <a:r>
              <a:rPr lang="it-IT" sz="3000" dirty="0"/>
              <a:t> of cross-corpus </a:t>
            </a:r>
            <a:r>
              <a:rPr lang="it-IT" sz="3000" dirty="0" err="1"/>
              <a:t>research</a:t>
            </a:r>
            <a:r>
              <a:rPr lang="it-IT" sz="3000" dirty="0"/>
              <a:t> </a:t>
            </a:r>
            <a:r>
              <a:rPr lang="it-IT" sz="3000" dirty="0" err="1"/>
              <a:t>questions</a:t>
            </a:r>
            <a:r>
              <a:rPr lang="it-IT" sz="3000" dirty="0"/>
              <a:t> and </a:t>
            </a:r>
            <a:r>
              <a:rPr lang="it-IT" sz="3000" dirty="0" err="1"/>
              <a:t>evaluation</a:t>
            </a:r>
            <a:r>
              <a:rPr lang="it-IT" sz="3000" dirty="0"/>
              <a:t> of </a:t>
            </a:r>
            <a:r>
              <a:rPr lang="it-IT" sz="3000" dirty="0" err="1"/>
              <a:t>visualization</a:t>
            </a:r>
            <a:r>
              <a:rPr lang="it-IT" sz="3000" dirty="0"/>
              <a:t> </a:t>
            </a:r>
            <a:r>
              <a:rPr lang="it-IT" sz="3000" dirty="0" err="1"/>
              <a:t>technologies</a:t>
            </a: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4163377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4E3FB3E-417B-2445-8368-BFD43699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very much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4A2E3E3-3F5D-5B48-BB01-1F0CC41F8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799" cy="3815045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SzPct val="25000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Pietro Maria Liuzzo</a:t>
            </a:r>
          </a:p>
          <a:p>
            <a:pPr marL="0" lvl="0" indent="0" algn="ctr">
              <a:spcBef>
                <a:spcPts val="2800"/>
              </a:spcBef>
              <a:buSzPct val="25000"/>
              <a:buNone/>
            </a:pPr>
            <a:r>
              <a:rPr lang="en-US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2"/>
              </a:rPr>
              <a:t>pietro.liuzzo@uni-hamburg.de</a:t>
            </a:r>
            <a:endParaRPr lang="en-US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>
              <a:spcBef>
                <a:spcPts val="2800"/>
              </a:spcBef>
              <a:buSzPct val="25000"/>
              <a:buNone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Universität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Hamburg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sym typeface="Helvetica Neue"/>
            </a:endParaRPr>
          </a:p>
          <a:p>
            <a:pPr marL="0" lvl="0" indent="0" algn="ctr">
              <a:spcBef>
                <a:spcPts val="2800"/>
              </a:spcBef>
              <a:buSzPct val="25000"/>
              <a:buNone/>
            </a:pPr>
            <a:r>
              <a:rPr lang="en-US" dirty="0"/>
              <a:t>IDEA, International Digital Epigraphy Association</a:t>
            </a:r>
          </a:p>
          <a:p>
            <a:pPr marL="171450" indent="0">
              <a:buNone/>
            </a:pP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53743874-6E7D-3F47-A129-67AFB79A36BF}"/>
              </a:ext>
            </a:extLst>
          </p:cNvPr>
          <p:cNvSpPr/>
          <p:nvPr/>
        </p:nvSpPr>
        <p:spPr>
          <a:xfrm>
            <a:off x="1059840" y="8202646"/>
            <a:ext cx="10885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err="1"/>
              <a:t>References</a:t>
            </a:r>
            <a:endParaRPr lang="it-IT" sz="2400" dirty="0"/>
          </a:p>
          <a:p>
            <a:pPr algn="ctr"/>
            <a:r>
              <a:rPr lang="it-IT" sz="2400" dirty="0" err="1"/>
              <a:t>You</a:t>
            </a:r>
            <a:r>
              <a:rPr lang="it-IT" sz="2400" dirty="0"/>
              <a:t> can </a:t>
            </a:r>
            <a:r>
              <a:rPr lang="it-IT" sz="2400" dirty="0" err="1"/>
              <a:t>find</a:t>
            </a:r>
            <a:r>
              <a:rPr lang="it-IT" sz="2400" dirty="0"/>
              <a:t> </a:t>
            </a:r>
            <a:r>
              <a:rPr lang="it-IT" sz="2400" dirty="0" err="1"/>
              <a:t>all</a:t>
            </a:r>
            <a:r>
              <a:rPr lang="it-IT" sz="2400" dirty="0"/>
              <a:t> images of </a:t>
            </a:r>
            <a:r>
              <a:rPr lang="it-IT" sz="2400" dirty="0" err="1"/>
              <a:t>inscriptions</a:t>
            </a:r>
            <a:r>
              <a:rPr lang="it-IT" sz="2400" dirty="0"/>
              <a:t> in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presentations</a:t>
            </a:r>
            <a:r>
              <a:rPr lang="it-IT" sz="2400" dirty="0"/>
              <a:t> </a:t>
            </a:r>
            <a:r>
              <a:rPr lang="it-IT" sz="2400" dirty="0" err="1"/>
              <a:t>searching</a:t>
            </a:r>
            <a:r>
              <a:rPr lang="it-IT" sz="2400" dirty="0"/>
              <a:t> </a:t>
            </a:r>
            <a:r>
              <a:rPr lang="en-US" sz="2400" dirty="0"/>
              <a:t>“</a:t>
            </a:r>
            <a:r>
              <a:rPr lang="it-IT" sz="2400" dirty="0"/>
              <a:t>EUROPA</a:t>
            </a:r>
            <a:r>
              <a:rPr lang="en-US" sz="2400" dirty="0"/>
              <a:t>”</a:t>
            </a:r>
            <a:r>
              <a:rPr lang="it-IT" sz="2400" dirty="0"/>
              <a:t> in the EAGLE </a:t>
            </a:r>
            <a:r>
              <a:rPr lang="it-IT" sz="2400" dirty="0" err="1"/>
              <a:t>portal</a:t>
            </a:r>
            <a:r>
              <a:rPr lang="it-IT" sz="2400" dirty="0"/>
              <a:t> </a:t>
            </a:r>
            <a:r>
              <a:rPr lang="it-IT" sz="2400" dirty="0">
                <a:hlinkClick r:id="rId3"/>
              </a:rPr>
              <a:t>https://www.eagle-network.eu/basic-search/</a:t>
            </a:r>
            <a:endParaRPr lang="it-IT" sz="24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50855E9D-0015-6C4D-A6B2-B1E9526E1DAF}"/>
              </a:ext>
            </a:extLst>
          </p:cNvPr>
          <p:cNvSpPr/>
          <p:nvPr/>
        </p:nvSpPr>
        <p:spPr>
          <a:xfrm>
            <a:off x="6042243" y="6174350"/>
            <a:ext cx="5769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n-US" sz="36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https://</a:t>
            </a:r>
            <a:r>
              <a:rPr lang="en-US" sz="3600" dirty="0" err="1">
                <a:latin typeface="Helvetica Neue Light"/>
                <a:ea typeface="Helvetica Neue Light"/>
                <a:cs typeface="Helvetica Neue Light"/>
                <a:sym typeface="Helvetica Neue Light"/>
              </a:rPr>
              <a:t>form.jotformeu.com</a:t>
            </a:r>
            <a:r>
              <a:rPr lang="en-US" sz="36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/61524210874350</a:t>
            </a:r>
          </a:p>
        </p:txBody>
      </p:sp>
      <p:pic>
        <p:nvPicPr>
          <p:cNvPr id="6" name="Shape 152" descr="Schermata 2016-11-17 alle 06.09.10.png">
            <a:extLst>
              <a:ext uri="{FF2B5EF4-FFF2-40B4-BE49-F238E27FC236}">
                <a16:creationId xmlns:a16="http://schemas.microsoft.com/office/drawing/2014/main" xmlns="" id="{173671C6-72CA-B846-AAF7-D6CC41E1516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6066" y="5838303"/>
            <a:ext cx="3181611" cy="2101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82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9CCC6A0-3822-2B49-A59C-D0D9EE1D8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24" y="1879092"/>
            <a:ext cx="11861799" cy="6667500"/>
          </a:xfrm>
        </p:spPr>
        <p:txBody>
          <a:bodyPr/>
          <a:lstStyle/>
          <a:p>
            <a:pPr marL="171450" indent="0">
              <a:buNone/>
            </a:pPr>
            <a:r>
              <a:rPr lang="it-IT" sz="6000" dirty="0"/>
              <a:t>‘</a:t>
            </a:r>
            <a:r>
              <a:rPr lang="it-IT" sz="6000" dirty="0" err="1"/>
              <a:t>Papyri</a:t>
            </a:r>
            <a:r>
              <a:rPr lang="it-IT" sz="6000" dirty="0"/>
              <a:t> and </a:t>
            </a:r>
            <a:r>
              <a:rPr lang="it-IT" sz="6000" dirty="0" err="1"/>
              <a:t>ostraca</a:t>
            </a:r>
            <a:r>
              <a:rPr lang="it-IT" sz="6000" dirty="0"/>
              <a:t> from Roman </a:t>
            </a:r>
            <a:r>
              <a:rPr lang="it-IT" sz="6000" dirty="0" err="1"/>
              <a:t>Egypt</a:t>
            </a:r>
            <a:r>
              <a:rPr lang="it-IT" sz="6000" dirty="0"/>
              <a:t> </a:t>
            </a:r>
            <a:r>
              <a:rPr lang="it-IT" sz="6000" dirty="0" err="1"/>
              <a:t>survive</a:t>
            </a:r>
            <a:r>
              <a:rPr lang="it-IT" sz="6000" dirty="0"/>
              <a:t> in </a:t>
            </a:r>
            <a:r>
              <a:rPr lang="it-IT" sz="6000" dirty="0" err="1"/>
              <a:t>sufficient</a:t>
            </a:r>
            <a:r>
              <a:rPr lang="it-IT" sz="6000" dirty="0"/>
              <a:t> </a:t>
            </a:r>
            <a:r>
              <a:rPr lang="it-IT" sz="6000" dirty="0" err="1"/>
              <a:t>numbers</a:t>
            </a:r>
            <a:r>
              <a:rPr lang="it-IT" sz="6000" dirty="0"/>
              <a:t> to </a:t>
            </a:r>
            <a:r>
              <a:rPr lang="it-IT" sz="6000" dirty="0" err="1"/>
              <a:t>invite</a:t>
            </a:r>
            <a:r>
              <a:rPr lang="it-IT" sz="6000" dirty="0"/>
              <a:t> </a:t>
            </a:r>
            <a:r>
              <a:rPr lang="it-IT" sz="6000" dirty="0" err="1"/>
              <a:t>statistical</a:t>
            </a:r>
            <a:r>
              <a:rPr lang="it-IT" sz="6000" dirty="0"/>
              <a:t> </a:t>
            </a:r>
            <a:r>
              <a:rPr lang="it-IT" sz="6000" dirty="0" err="1"/>
              <a:t>analysis</a:t>
            </a:r>
            <a:r>
              <a:rPr lang="it-IT" sz="6000" dirty="0"/>
              <a:t> and </a:t>
            </a:r>
            <a:r>
              <a:rPr lang="it-IT" sz="6000" dirty="0" err="1"/>
              <a:t>thus</a:t>
            </a:r>
            <a:r>
              <a:rPr lang="it-IT" sz="6000" dirty="0"/>
              <a:t> to </a:t>
            </a:r>
            <a:r>
              <a:rPr lang="it-IT" sz="6000" dirty="0" err="1"/>
              <a:t>teach</a:t>
            </a:r>
            <a:r>
              <a:rPr lang="it-IT" sz="6000" dirty="0"/>
              <a:t> </a:t>
            </a:r>
            <a:r>
              <a:rPr lang="it-IT" sz="6000" dirty="0" err="1"/>
              <a:t>us</a:t>
            </a:r>
            <a:r>
              <a:rPr lang="it-IT" sz="6000" dirty="0"/>
              <a:t> </a:t>
            </a:r>
            <a:r>
              <a:rPr lang="it-IT" sz="6000" dirty="0" err="1"/>
              <a:t>something</a:t>
            </a:r>
            <a:r>
              <a:rPr lang="it-IT" sz="6000" dirty="0"/>
              <a:t> out of the </a:t>
            </a:r>
            <a:r>
              <a:rPr lang="it-IT" sz="6000" dirty="0" err="1"/>
              <a:t>numbers</a:t>
            </a:r>
            <a:r>
              <a:rPr lang="it-IT" sz="6000" dirty="0"/>
              <a:t> </a:t>
            </a:r>
            <a:r>
              <a:rPr lang="it-IT" sz="6000" dirty="0" err="1"/>
              <a:t>themselves</a:t>
            </a:r>
            <a:r>
              <a:rPr lang="it-IT" sz="6000" dirty="0"/>
              <a:t> </a:t>
            </a:r>
            <a:r>
              <a:rPr lang="it-IT" sz="6000" dirty="0" err="1"/>
              <a:t>that</a:t>
            </a:r>
            <a:r>
              <a:rPr lang="it-IT" sz="6000" dirty="0"/>
              <a:t> </a:t>
            </a:r>
            <a:r>
              <a:rPr lang="it-IT" sz="6000" dirty="0" err="1"/>
              <a:t>is</a:t>
            </a:r>
            <a:r>
              <a:rPr lang="it-IT" sz="6000" dirty="0"/>
              <a:t> </a:t>
            </a:r>
            <a:r>
              <a:rPr lang="it-IT" sz="6000" dirty="0" err="1"/>
              <a:t>not</a:t>
            </a:r>
            <a:r>
              <a:rPr lang="it-IT" sz="6000" dirty="0"/>
              <a:t> </a:t>
            </a:r>
            <a:r>
              <a:rPr lang="it-IT" sz="6000" dirty="0" err="1"/>
              <a:t>evident</a:t>
            </a:r>
            <a:r>
              <a:rPr lang="it-IT" sz="6000" dirty="0"/>
              <a:t> in the body of </a:t>
            </a:r>
            <a:r>
              <a:rPr lang="it-IT" sz="6000" dirty="0" err="1"/>
              <a:t>any</a:t>
            </a:r>
            <a:r>
              <a:rPr lang="it-IT" sz="6000" dirty="0"/>
              <a:t> single text.’ </a:t>
            </a:r>
            <a:endParaRPr lang="it-IT" dirty="0"/>
          </a:p>
          <a:p>
            <a:pPr marL="171450" indent="0" algn="r">
              <a:buNone/>
            </a:pPr>
            <a:r>
              <a:rPr lang="it-IT" dirty="0" err="1"/>
              <a:t>MacMullen</a:t>
            </a:r>
            <a:r>
              <a:rPr lang="it-IT" dirty="0"/>
              <a:t> </a:t>
            </a:r>
            <a:r>
              <a:rPr lang="it-IT" b="1" dirty="0"/>
              <a:t>1982</a:t>
            </a:r>
            <a:r>
              <a:rPr lang="it-IT" dirty="0"/>
              <a:t>, 234</a:t>
            </a:r>
          </a:p>
        </p:txBody>
      </p:sp>
    </p:spTree>
    <p:extLst>
      <p:ext uri="{BB962C8B-B14F-4D97-AF65-F5344CB8AC3E}">
        <p14:creationId xmlns:p14="http://schemas.microsoft.com/office/powerpoint/2010/main" val="178480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BA22AE7-777D-6D4E-BA57-B73C692E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5ECD288-2B0C-3F44-A21A-ED84DC935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0">
              <a:buNone/>
            </a:pPr>
            <a:r>
              <a:rPr lang="en-US" sz="4000" dirty="0"/>
              <a:t>Small/narrow defined corpora of inscriptions should be </a:t>
            </a:r>
          </a:p>
          <a:p>
            <a:pPr marL="171450" indent="0">
              <a:buNone/>
            </a:pPr>
            <a:r>
              <a:rPr lang="en-US" sz="6000" dirty="0"/>
              <a:t>"plunged again into the sea of all inscriptions”</a:t>
            </a:r>
          </a:p>
          <a:p>
            <a:pPr marL="171450" indent="0" algn="r">
              <a:buNone/>
            </a:pPr>
            <a:r>
              <a:rPr lang="en-US" dirty="0" err="1"/>
              <a:t>Roueché</a:t>
            </a:r>
            <a:r>
              <a:rPr lang="en-US" dirty="0"/>
              <a:t> and </a:t>
            </a:r>
            <a:r>
              <a:rPr lang="en-US" dirty="0" err="1"/>
              <a:t>Sotinel</a:t>
            </a:r>
            <a:r>
              <a:rPr lang="en-US" dirty="0"/>
              <a:t> (2017)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515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34C8583-3008-A54E-9A9E-4B8079E3D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099E205-D01F-FA4C-84F1-7820090B7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0">
              <a:buNone/>
            </a:pPr>
            <a:r>
              <a:rPr lang="it-IT" sz="6000" dirty="0" err="1"/>
              <a:t>If</a:t>
            </a:r>
            <a:r>
              <a:rPr lang="it-IT" sz="6000" dirty="0"/>
              <a:t> </a:t>
            </a:r>
            <a:r>
              <a:rPr lang="it-IT" sz="6000" dirty="0" err="1"/>
              <a:t>we</a:t>
            </a:r>
            <a:r>
              <a:rPr lang="it-IT" sz="6000" dirty="0"/>
              <a:t> </a:t>
            </a:r>
            <a:r>
              <a:rPr lang="it-IT" sz="6000" dirty="0" err="1"/>
              <a:t>have</a:t>
            </a:r>
            <a:r>
              <a:rPr lang="it-IT" sz="6000" dirty="0"/>
              <a:t> multiple </a:t>
            </a:r>
            <a:r>
              <a:rPr lang="it-IT" sz="6000" dirty="0" err="1"/>
              <a:t>datasets</a:t>
            </a:r>
            <a:r>
              <a:rPr lang="it-IT" sz="6000" dirty="0"/>
              <a:t> </a:t>
            </a:r>
            <a:r>
              <a:rPr lang="it-IT" sz="6000" dirty="0" err="1"/>
              <a:t>which</a:t>
            </a:r>
            <a:r>
              <a:rPr lang="it-IT" sz="6000" dirty="0"/>
              <a:t> </a:t>
            </a:r>
            <a:r>
              <a:rPr lang="it-IT" sz="6000" dirty="0" err="1"/>
              <a:t>we</a:t>
            </a:r>
            <a:r>
              <a:rPr lang="it-IT" sz="6000" dirty="0"/>
              <a:t> can compare </a:t>
            </a:r>
            <a:r>
              <a:rPr lang="it-IT" sz="6000" dirty="0" err="1"/>
              <a:t>we</a:t>
            </a:r>
            <a:r>
              <a:rPr lang="it-IT" sz="6000" dirty="0"/>
              <a:t> can </a:t>
            </a:r>
            <a:r>
              <a:rPr lang="it-IT" sz="6000" dirty="0" err="1"/>
              <a:t>learn</a:t>
            </a:r>
            <a:r>
              <a:rPr lang="it-IT" sz="6000" dirty="0"/>
              <a:t> </a:t>
            </a:r>
            <a:r>
              <a:rPr lang="it-IT" sz="6000" dirty="0" err="1"/>
              <a:t>something</a:t>
            </a:r>
            <a:r>
              <a:rPr lang="it-IT" sz="6000" dirty="0"/>
              <a:t> out of </a:t>
            </a:r>
            <a:r>
              <a:rPr lang="it-IT" sz="6000" dirty="0" err="1"/>
              <a:t>comparing</a:t>
            </a:r>
            <a:r>
              <a:rPr lang="it-IT" sz="6000" dirty="0"/>
              <a:t> the </a:t>
            </a:r>
            <a:r>
              <a:rPr lang="it-IT" sz="6000" dirty="0" err="1"/>
              <a:t>numbers</a:t>
            </a:r>
            <a:r>
              <a:rPr lang="it-IT" sz="6000" dirty="0"/>
              <a:t> </a:t>
            </a:r>
            <a:r>
              <a:rPr lang="it-IT" sz="6000" dirty="0" err="1"/>
              <a:t>that</a:t>
            </a:r>
            <a:r>
              <a:rPr lang="it-IT" sz="6000" dirty="0"/>
              <a:t> </a:t>
            </a:r>
            <a:r>
              <a:rPr lang="it-IT" sz="6000" dirty="0" err="1"/>
              <a:t>is</a:t>
            </a:r>
            <a:r>
              <a:rPr lang="it-IT" sz="6000" dirty="0"/>
              <a:t> </a:t>
            </a:r>
            <a:r>
              <a:rPr lang="it-IT" sz="6000" dirty="0" err="1"/>
              <a:t>not</a:t>
            </a:r>
            <a:r>
              <a:rPr lang="it-IT" sz="6000" dirty="0"/>
              <a:t> </a:t>
            </a:r>
            <a:r>
              <a:rPr lang="it-IT" sz="6000" dirty="0" err="1"/>
              <a:t>evident</a:t>
            </a:r>
            <a:r>
              <a:rPr lang="it-IT" sz="6000" dirty="0"/>
              <a:t> from a single set of </a:t>
            </a:r>
            <a:r>
              <a:rPr lang="it-IT" sz="6000" dirty="0" err="1"/>
              <a:t>numbers</a:t>
            </a:r>
            <a:r>
              <a:rPr lang="it-IT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368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34C8583-3008-A54E-9A9E-4B8079E3D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099E205-D01F-FA4C-84F1-7820090B7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0">
              <a:buNone/>
            </a:pPr>
            <a:r>
              <a:rPr lang="it-IT" sz="6000" dirty="0" err="1"/>
              <a:t>We</a:t>
            </a:r>
            <a:r>
              <a:rPr lang="it-IT" sz="6000" dirty="0"/>
              <a:t> can </a:t>
            </a:r>
            <a:r>
              <a:rPr lang="it-IT" sz="6000" dirty="0" err="1"/>
              <a:t>make</a:t>
            </a:r>
            <a:r>
              <a:rPr lang="it-IT" sz="6000" dirty="0"/>
              <a:t> a </a:t>
            </a:r>
            <a:r>
              <a:rPr lang="it-IT" sz="6000" dirty="0" err="1"/>
              <a:t>sea</a:t>
            </a:r>
            <a:r>
              <a:rPr lang="it-IT" sz="6000" dirty="0"/>
              <a:t> of </a:t>
            </a:r>
            <a:r>
              <a:rPr lang="it-IT" sz="6000" dirty="0" err="1"/>
              <a:t>inscriptions</a:t>
            </a:r>
            <a:r>
              <a:rPr lang="it-IT" sz="6000" dirty="0"/>
              <a:t> to </a:t>
            </a:r>
            <a:r>
              <a:rPr lang="it-IT" sz="6000" dirty="0" err="1"/>
              <a:t>plunge</a:t>
            </a:r>
            <a:r>
              <a:rPr lang="it-IT" sz="6000" dirty="0"/>
              <a:t> </a:t>
            </a:r>
            <a:r>
              <a:rPr lang="it-IT" sz="6000" dirty="0" err="1"/>
              <a:t>others</a:t>
            </a:r>
            <a:r>
              <a:rPr lang="it-IT" sz="6000" dirty="0"/>
              <a:t> in and </a:t>
            </a:r>
            <a:r>
              <a:rPr lang="it-IT" sz="6000" dirty="0" err="1"/>
              <a:t>potentially</a:t>
            </a:r>
            <a:r>
              <a:rPr lang="it-IT" sz="6000" dirty="0"/>
              <a:t> </a:t>
            </a:r>
            <a:r>
              <a:rPr lang="it-IT" sz="6000" dirty="0" err="1"/>
              <a:t>also</a:t>
            </a:r>
            <a:r>
              <a:rPr lang="it-IT" sz="6000" dirty="0"/>
              <a:t> </a:t>
            </a:r>
            <a:r>
              <a:rPr lang="it-IT" sz="6000" dirty="0" err="1"/>
              <a:t>plunge</a:t>
            </a:r>
            <a:r>
              <a:rPr lang="it-IT" sz="6000" dirty="0"/>
              <a:t> </a:t>
            </a:r>
            <a:r>
              <a:rPr lang="it-IT" sz="6000" dirty="0" err="1"/>
              <a:t>this</a:t>
            </a:r>
            <a:r>
              <a:rPr lang="it-IT" sz="6000" dirty="0"/>
              <a:t> </a:t>
            </a:r>
            <a:r>
              <a:rPr lang="it-IT" sz="6000" dirty="0" err="1"/>
              <a:t>into</a:t>
            </a:r>
            <a:r>
              <a:rPr lang="it-IT" sz="6000" dirty="0"/>
              <a:t> the </a:t>
            </a:r>
            <a:r>
              <a:rPr lang="it-IT" sz="6000" dirty="0" err="1"/>
              <a:t>sea</a:t>
            </a:r>
            <a:r>
              <a:rPr lang="it-IT" sz="6000" dirty="0"/>
              <a:t> of </a:t>
            </a:r>
            <a:r>
              <a:rPr lang="it-IT" sz="6000" dirty="0" err="1"/>
              <a:t>all</a:t>
            </a:r>
            <a:r>
              <a:rPr lang="it-IT" sz="6000" dirty="0"/>
              <a:t> </a:t>
            </a:r>
            <a:r>
              <a:rPr lang="it-IT" sz="6000" dirty="0" err="1"/>
              <a:t>written</a:t>
            </a:r>
            <a:r>
              <a:rPr lang="it-IT" sz="6000" dirty="0"/>
              <a:t> </a:t>
            </a:r>
            <a:r>
              <a:rPr lang="it-IT" sz="6000" dirty="0" err="1"/>
              <a:t>artefacts</a:t>
            </a:r>
            <a:r>
              <a:rPr lang="it-IT" sz="6000" dirty="0"/>
              <a:t> (</a:t>
            </a:r>
            <a:r>
              <a:rPr lang="it-IT" sz="6000" dirty="0" err="1"/>
              <a:t>coins</a:t>
            </a:r>
            <a:r>
              <a:rPr lang="it-IT" sz="6000" dirty="0"/>
              <a:t>, </a:t>
            </a:r>
            <a:r>
              <a:rPr lang="it-IT" sz="6000" dirty="0" err="1"/>
              <a:t>manuscripts</a:t>
            </a:r>
            <a:r>
              <a:rPr lang="it-IT" sz="6000" dirty="0"/>
              <a:t>, </a:t>
            </a:r>
            <a:r>
              <a:rPr lang="it-IT" sz="6000" dirty="0" err="1"/>
              <a:t>papyri</a:t>
            </a:r>
            <a:r>
              <a:rPr lang="it-IT" sz="6000" dirty="0"/>
              <a:t> etc.)</a:t>
            </a:r>
          </a:p>
          <a:p>
            <a:pPr marL="171450" indent="0">
              <a:buNone/>
            </a:pP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36113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386CA08-8EB8-B040-B64E-F5798C3D0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Distributed Text Services (DTS)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903F7110-3688-8B4C-A532-4D0263552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7511"/>
            <a:ext cx="13004800" cy="425857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7FFF26D9-7871-5B48-8319-A74D2B4FB71B}"/>
              </a:ext>
            </a:extLst>
          </p:cNvPr>
          <p:cNvSpPr/>
          <p:nvPr/>
        </p:nvSpPr>
        <p:spPr>
          <a:xfrm>
            <a:off x="4335780" y="8079230"/>
            <a:ext cx="43332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000" dirty="0"/>
              <a:t>w3id.org/</a:t>
            </a:r>
            <a:r>
              <a:rPr lang="it-IT" sz="6000" dirty="0" err="1"/>
              <a:t>dts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3091374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7C200A0-8A07-EE45-8549-22E82849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Experiment: </a:t>
            </a:r>
            <a:r>
              <a:rPr lang="it-IT" dirty="0" err="1"/>
              <a:t>Contextualize</a:t>
            </a:r>
            <a:r>
              <a:rPr lang="it-IT" dirty="0"/>
              <a:t> the </a:t>
            </a:r>
            <a:r>
              <a:rPr lang="it-IT" dirty="0" err="1"/>
              <a:t>Ethiopic</a:t>
            </a:r>
            <a:r>
              <a:rPr lang="it-IT" dirty="0"/>
              <a:t> </a:t>
            </a:r>
            <a:r>
              <a:rPr lang="it-IT" dirty="0" err="1"/>
              <a:t>Inscriptions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E9C7DFC-808F-F74F-A29E-764EA8C7B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333625"/>
            <a:ext cx="3488436" cy="3460750"/>
          </a:xfrm>
        </p:spPr>
        <p:txBody>
          <a:bodyPr/>
          <a:lstStyle/>
          <a:p>
            <a:pPr marL="171450" indent="0">
              <a:buNone/>
            </a:pPr>
            <a:r>
              <a:rPr lang="it-IT" dirty="0"/>
              <a:t>113 </a:t>
            </a:r>
            <a:r>
              <a:rPr lang="it-IT" dirty="0" err="1"/>
              <a:t>Inscriptions</a:t>
            </a:r>
            <a:r>
              <a:rPr lang="it-IT" dirty="0"/>
              <a:t> in </a:t>
            </a:r>
            <a:r>
              <a:rPr lang="it-IT" dirty="0" err="1"/>
              <a:t>Classical</a:t>
            </a:r>
            <a:r>
              <a:rPr lang="it-IT" dirty="0"/>
              <a:t> </a:t>
            </a:r>
            <a:r>
              <a:rPr lang="it-IT" dirty="0" err="1"/>
              <a:t>Ethiopic</a:t>
            </a:r>
            <a:r>
              <a:rPr lang="it-IT" dirty="0"/>
              <a:t>, </a:t>
            </a:r>
            <a:r>
              <a:rPr lang="it-IT" dirty="0" err="1"/>
              <a:t>Greek</a:t>
            </a:r>
            <a:r>
              <a:rPr lang="it-IT" dirty="0"/>
              <a:t> </a:t>
            </a:r>
            <a:r>
              <a:rPr lang="it-IT" dirty="0" err="1"/>
              <a:t>dated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300 and 700 CE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02E5C96C-AF9E-5347-98A8-1EE4C6BED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98" y="2579832"/>
            <a:ext cx="7937500" cy="5791200"/>
          </a:xfrm>
          <a:prstGeom prst="rect">
            <a:avLst/>
          </a:prstGeom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xmlns="" id="{D2A3C10E-BA3C-7A4C-8A2D-D2355D1FB9E1}"/>
              </a:ext>
            </a:extLst>
          </p:cNvPr>
          <p:cNvSpPr txBox="1">
            <a:spLocks/>
          </p:cNvSpPr>
          <p:nvPr/>
        </p:nvSpPr>
        <p:spPr>
          <a:xfrm>
            <a:off x="571499" y="5794375"/>
            <a:ext cx="3924299" cy="29648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171450" indent="0">
              <a:buFont typeface="Helvetica Neue"/>
              <a:buNone/>
            </a:pPr>
            <a:r>
              <a:rPr lang="it-IT" dirty="0" err="1"/>
              <a:t>Compared</a:t>
            </a:r>
            <a:r>
              <a:rPr lang="it-IT" dirty="0"/>
              <a:t> with the </a:t>
            </a:r>
            <a:r>
              <a:rPr lang="it-IT" dirty="0" err="1"/>
              <a:t>contemporary</a:t>
            </a:r>
            <a:r>
              <a:rPr lang="it-IT" dirty="0"/>
              <a:t> </a:t>
            </a:r>
            <a:r>
              <a:rPr lang="it-IT" dirty="0" err="1"/>
              <a:t>epigraphic</a:t>
            </a:r>
            <a:r>
              <a:rPr lang="it-IT" dirty="0"/>
              <a:t> </a:t>
            </a:r>
            <a:r>
              <a:rPr lang="it-IT" dirty="0" err="1"/>
              <a:t>documentation</a:t>
            </a:r>
            <a:r>
              <a:rPr lang="it-IT" dirty="0"/>
              <a:t> EXCLUDING SOUTH ARABIA!</a:t>
            </a:r>
          </a:p>
        </p:txBody>
      </p:sp>
    </p:spTree>
    <p:extLst>
      <p:ext uri="{BB962C8B-B14F-4D97-AF65-F5344CB8AC3E}">
        <p14:creationId xmlns:p14="http://schemas.microsoft.com/office/powerpoint/2010/main" val="37346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>
            <a:extLst>
              <a:ext uri="{FF2B5EF4-FFF2-40B4-BE49-F238E27FC236}">
                <a16:creationId xmlns:a16="http://schemas.microsoft.com/office/drawing/2014/main" xmlns="" id="{F5DAD28D-2B0B-CE40-B661-6FE2B400009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8408" r="8408"/>
          <a:stretch>
            <a:fillRect/>
          </a:stretch>
        </p:blipFill>
        <p:spPr/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F7824C9F-6919-CE44-8C02-92DEAF2BA974}"/>
              </a:ext>
            </a:extLst>
          </p:cNvPr>
          <p:cNvSpPr/>
          <p:nvPr/>
        </p:nvSpPr>
        <p:spPr>
          <a:xfrm>
            <a:off x="4153408" y="5522976"/>
            <a:ext cx="8575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000" dirty="0"/>
              <a:t>Compare </a:t>
            </a:r>
            <a:r>
              <a:rPr lang="it-IT" sz="3000" dirty="0" err="1"/>
              <a:t>Aksumite</a:t>
            </a:r>
            <a:r>
              <a:rPr lang="it-IT" sz="3000" dirty="0"/>
              <a:t> </a:t>
            </a:r>
            <a:r>
              <a:rPr lang="it-IT" sz="3000" dirty="0" err="1"/>
              <a:t>inscriptions</a:t>
            </a:r>
            <a:r>
              <a:rPr lang="it-IT" sz="3000" dirty="0"/>
              <a:t> </a:t>
            </a:r>
          </a:p>
          <a:p>
            <a:pPr algn="r"/>
            <a:r>
              <a:rPr lang="it-IT" sz="3000" dirty="0" err="1"/>
              <a:t>based</a:t>
            </a:r>
            <a:r>
              <a:rPr lang="it-IT" sz="3000" dirty="0"/>
              <a:t> on </a:t>
            </a:r>
            <a:r>
              <a:rPr lang="it-IT" sz="3000" dirty="0" err="1"/>
              <a:t>typology</a:t>
            </a:r>
            <a:r>
              <a:rPr lang="it-IT" sz="3000" dirty="0"/>
              <a:t> to </a:t>
            </a:r>
            <a:r>
              <a:rPr lang="it-IT" sz="3000" dirty="0" err="1"/>
              <a:t>subsets</a:t>
            </a:r>
            <a:r>
              <a:rPr lang="it-IT" sz="3000" dirty="0"/>
              <a:t> </a:t>
            </a:r>
            <a:r>
              <a:rPr lang="it-IT" sz="3000" dirty="0" err="1"/>
              <a:t>dated</a:t>
            </a:r>
            <a:r>
              <a:rPr lang="it-IT" sz="3000" dirty="0"/>
              <a:t> 0300 to 0700 from:</a:t>
            </a:r>
          </a:p>
          <a:p>
            <a:pPr algn="r"/>
            <a:r>
              <a:rPr lang="it-IT" sz="3000" dirty="0"/>
              <a:t>EAGLE, </a:t>
            </a:r>
            <a:r>
              <a:rPr lang="it-IT" sz="3000" dirty="0" err="1"/>
              <a:t>ISicily</a:t>
            </a:r>
            <a:r>
              <a:rPr lang="it-IT" sz="3000" dirty="0"/>
              <a:t>, </a:t>
            </a:r>
            <a:r>
              <a:rPr lang="it-IT" sz="3000" dirty="0" err="1"/>
              <a:t>Trismegistos</a:t>
            </a:r>
            <a:r>
              <a:rPr lang="it-IT" sz="3000" dirty="0"/>
              <a:t> </a:t>
            </a:r>
            <a:r>
              <a:rPr lang="it-IT" sz="3000" dirty="0" err="1"/>
              <a:t>inscriptions</a:t>
            </a:r>
            <a:r>
              <a:rPr lang="it-IT" sz="3000" dirty="0"/>
              <a:t> from </a:t>
            </a:r>
            <a:r>
              <a:rPr lang="it-IT" sz="3000" dirty="0" err="1"/>
              <a:t>Egypt</a:t>
            </a:r>
            <a:r>
              <a:rPr lang="it-IT" sz="3000" dirty="0"/>
              <a:t>, breaking down EAGLE data by </a:t>
            </a:r>
            <a:r>
              <a:rPr lang="it-IT" sz="3000" dirty="0" err="1"/>
              <a:t>content</a:t>
            </a:r>
            <a:r>
              <a:rPr lang="it-IT" sz="3000" dirty="0"/>
              <a:t> provider  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DA69A5E5-8C3E-4A44-BE0C-44DFFF442641}"/>
              </a:ext>
            </a:extLst>
          </p:cNvPr>
          <p:cNvSpPr/>
          <p:nvPr/>
        </p:nvSpPr>
        <p:spPr>
          <a:xfrm>
            <a:off x="6217921" y="1065312"/>
            <a:ext cx="75578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000" dirty="0"/>
              <a:t>48 of </a:t>
            </a:r>
            <a:r>
              <a:rPr lang="it-IT" sz="5000" dirty="0" err="1"/>
              <a:t>these</a:t>
            </a:r>
            <a:r>
              <a:rPr lang="it-IT" sz="5000" dirty="0"/>
              <a:t> </a:t>
            </a:r>
            <a:r>
              <a:rPr lang="it-IT" sz="5000" dirty="0" err="1"/>
              <a:t>charts</a:t>
            </a:r>
            <a:r>
              <a:rPr lang="it-IT" sz="5000" dirty="0"/>
              <a:t> X 4</a:t>
            </a:r>
          </a:p>
        </p:txBody>
      </p:sp>
    </p:spTree>
    <p:extLst>
      <p:ext uri="{BB962C8B-B14F-4D97-AF65-F5344CB8AC3E}">
        <p14:creationId xmlns:p14="http://schemas.microsoft.com/office/powerpoint/2010/main" val="4166983399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10843</TotalTime>
  <Words>789</Words>
  <Application>Microsoft Office PowerPoint</Application>
  <PresentationFormat>Custom</PresentationFormat>
  <Paragraphs>139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ModernPortfolio</vt:lpstr>
      <vt:lpstr>EDAK and Comparative  Digital Epigraphy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Distributed Text Services (DTS)</vt:lpstr>
      <vt:lpstr>Experiment: Contextualize the Ethiopic Inscriptions</vt:lpstr>
      <vt:lpstr>PowerPoint Presentation</vt:lpstr>
      <vt:lpstr>PowerPoint Presentation</vt:lpstr>
      <vt:lpstr>PowerPoint Presentation</vt:lpstr>
      <vt:lpstr>History</vt:lpstr>
      <vt:lpstr>PowerPoint Presentation</vt:lpstr>
      <vt:lpstr>Improvement</vt:lpstr>
      <vt:lpstr>PowerPoint Presentation</vt:lpstr>
      <vt:lpstr>PowerPoint Presentation</vt:lpstr>
      <vt:lpstr>Comparative Digital  Epigraphy</vt:lpstr>
      <vt:lpstr>PowerPoint Presentation</vt:lpstr>
      <vt:lpstr>Comparative Digital Epigraphy main aims </vt:lpstr>
      <vt:lpstr>Demo Model 5 / Distributed approach using DTS</vt:lpstr>
      <vt:lpstr>Comparative Digital Epigraphy using DTS</vt:lpstr>
      <vt:lpstr>Comparative Digital Epigraphy</vt:lpstr>
      <vt:lpstr>Thank you very much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EAGLE to KOINE. A comprehensive approach for the future of digital epigraphy</dc:title>
  <dc:creator>korisnik</dc:creator>
  <cp:lastModifiedBy>MHM 5_2018</cp:lastModifiedBy>
  <cp:revision>140</cp:revision>
  <dcterms:modified xsi:type="dcterms:W3CDTF">2019-01-15T12:30:46Z</dcterms:modified>
</cp:coreProperties>
</file>